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3"/>
  </p:notesMasterIdLst>
  <p:sldIdLst>
    <p:sldId id="256" r:id="rId2"/>
    <p:sldId id="259" r:id="rId3"/>
    <p:sldId id="257" r:id="rId4"/>
    <p:sldId id="258" r:id="rId5"/>
    <p:sldId id="262" r:id="rId6"/>
    <p:sldId id="294" r:id="rId7"/>
    <p:sldId id="295" r:id="rId8"/>
    <p:sldId id="296" r:id="rId9"/>
    <p:sldId id="297" r:id="rId10"/>
    <p:sldId id="298" r:id="rId11"/>
    <p:sldId id="299" r:id="rId12"/>
    <p:sldId id="300" r:id="rId13"/>
    <p:sldId id="301" r:id="rId14"/>
    <p:sldId id="260" r:id="rId15"/>
    <p:sldId id="261" r:id="rId16"/>
    <p:sldId id="263" r:id="rId17"/>
    <p:sldId id="264" r:id="rId18"/>
    <p:sldId id="265" r:id="rId19"/>
    <p:sldId id="267" r:id="rId20"/>
    <p:sldId id="268" r:id="rId21"/>
    <p:sldId id="312" r:id="rId22"/>
    <p:sldId id="269" r:id="rId23"/>
    <p:sldId id="273" r:id="rId24"/>
    <p:sldId id="274" r:id="rId25"/>
    <p:sldId id="266" r:id="rId26"/>
    <p:sldId id="272" r:id="rId27"/>
    <p:sldId id="270" r:id="rId28"/>
    <p:sldId id="275" r:id="rId29"/>
    <p:sldId id="276" r:id="rId30"/>
    <p:sldId id="277" r:id="rId31"/>
    <p:sldId id="279" r:id="rId32"/>
    <p:sldId id="280" r:id="rId33"/>
    <p:sldId id="282" r:id="rId34"/>
    <p:sldId id="283" r:id="rId35"/>
    <p:sldId id="302" r:id="rId36"/>
    <p:sldId id="303" r:id="rId37"/>
    <p:sldId id="304" r:id="rId38"/>
    <p:sldId id="305" r:id="rId39"/>
    <p:sldId id="306" r:id="rId40"/>
    <p:sldId id="309" r:id="rId41"/>
    <p:sldId id="310" r:id="rId42"/>
    <p:sldId id="311" r:id="rId43"/>
    <p:sldId id="285" r:id="rId44"/>
    <p:sldId id="286" r:id="rId45"/>
    <p:sldId id="287" r:id="rId46"/>
    <p:sldId id="288" r:id="rId47"/>
    <p:sldId id="289" r:id="rId48"/>
    <p:sldId id="290" r:id="rId49"/>
    <p:sldId id="292" r:id="rId50"/>
    <p:sldId id="313" r:id="rId51"/>
    <p:sldId id="314"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726BD-29E0-CE45-9FA2-04617218D7B6}" v="400" dt="2024-05-09T22:04:38.10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80000" autoAdjust="0"/>
  </p:normalViewPr>
  <p:slideViewPr>
    <p:cSldViewPr snapToGrid="0">
      <p:cViewPr varScale="1">
        <p:scale>
          <a:sx n="101" d="100"/>
          <a:sy n="101" d="100"/>
        </p:scale>
        <p:origin x="1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2FF0B-36BA-4F89-9C02-92D9FF3B8408}" type="datetimeFigureOut">
              <a:rPr lang="de-DE" smtClean="0"/>
              <a:t>31.05.24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C6DBD-C4A8-44C5-827F-047EAE5078C8}" type="slidenum">
              <a:rPr lang="de-DE" smtClean="0"/>
              <a:t>‹Nr.›</a:t>
            </a:fld>
            <a:endParaRPr lang="de-DE"/>
          </a:p>
        </p:txBody>
      </p:sp>
    </p:spTree>
    <p:extLst>
      <p:ext uri="{BB962C8B-B14F-4D97-AF65-F5344CB8AC3E}">
        <p14:creationId xmlns:p14="http://schemas.microsoft.com/office/powerpoint/2010/main" val="112525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3rLNALMh_yk?si=jG8m9CnsP6TG1So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5</a:t>
            </a:fld>
            <a:endParaRPr lang="de-DE"/>
          </a:p>
        </p:txBody>
      </p:sp>
    </p:spTree>
    <p:extLst>
      <p:ext uri="{BB962C8B-B14F-4D97-AF65-F5344CB8AC3E}">
        <p14:creationId xmlns:p14="http://schemas.microsoft.com/office/powerpoint/2010/main" val="380812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Buddhist psychology has some suggestions and it’s a matter of investigation or rational analyses to check what your view will be on that and if you can make use of this century old “inner science”.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14</a:t>
            </a:fld>
            <a:endParaRPr lang="de-DE"/>
          </a:p>
        </p:txBody>
      </p:sp>
    </p:spTree>
    <p:extLst>
      <p:ext uri="{BB962C8B-B14F-4D97-AF65-F5344CB8AC3E}">
        <p14:creationId xmlns:p14="http://schemas.microsoft.com/office/powerpoint/2010/main" val="378950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kern="0" dirty="0">
                <a:effectLst/>
                <a:latin typeface="Calibri" panose="020F0502020204030204" pitchFamily="34" charset="0"/>
                <a:ea typeface="Times New Roman" panose="02020603050405020304" pitchFamily="18" charset="0"/>
              </a:rPr>
              <a:t>I’d like to invite you to check and see for yourself the following explorations.</a:t>
            </a:r>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15</a:t>
            </a:fld>
            <a:endParaRPr lang="de-DE"/>
          </a:p>
        </p:txBody>
      </p:sp>
    </p:spTree>
    <p:extLst>
      <p:ext uri="{BB962C8B-B14F-4D97-AF65-F5344CB8AC3E}">
        <p14:creationId xmlns:p14="http://schemas.microsoft.com/office/powerpoint/2010/main" val="33447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kern="0" dirty="0">
                <a:effectLst/>
                <a:latin typeface="Times New Roman" panose="02020603050405020304" pitchFamily="18" charset="0"/>
                <a:ea typeface="Times New Roman" panose="02020603050405020304" pitchFamily="18" charset="0"/>
              </a:rPr>
              <a:t>From the very many qualities of the mind that cause </a:t>
            </a:r>
            <a:r>
              <a:rPr lang="en-US" sz="1800" b="1" kern="0" dirty="0">
                <a:effectLst/>
                <a:latin typeface="Times New Roman" panose="02020603050405020304" pitchFamily="18" charset="0"/>
                <a:ea typeface="Times New Roman" panose="02020603050405020304" pitchFamily="18" charset="0"/>
              </a:rPr>
              <a:t>inner peace</a:t>
            </a:r>
            <a:r>
              <a:rPr lang="en-US" sz="1800" kern="0" dirty="0">
                <a:effectLst/>
                <a:latin typeface="Times New Roman" panose="02020603050405020304" pitchFamily="18" charset="0"/>
                <a:ea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rPr>
              <a:t>resilience, strength, happiness and joy </a:t>
            </a:r>
            <a:r>
              <a:rPr lang="en-US" sz="1800" kern="0" dirty="0">
                <a:effectLst/>
                <a:latin typeface="Times New Roman" panose="02020603050405020304" pitchFamily="18" charset="0"/>
                <a:ea typeface="Times New Roman" panose="02020603050405020304" pitchFamily="18" charset="0"/>
              </a:rPr>
              <a:t>been explained, investigated, and meditated on within Buddhism you can summarize these into three categories as Ullrich Ott, (Psychologist, Bender Institute of Neuroimaging an der Universität </a:t>
            </a:r>
            <a:r>
              <a:rPr lang="en-US" sz="1800" kern="0" dirty="0" err="1">
                <a:effectLst/>
                <a:latin typeface="Times New Roman" panose="02020603050405020304" pitchFamily="18" charset="0"/>
                <a:ea typeface="Times New Roman" panose="02020603050405020304" pitchFamily="18" charset="0"/>
              </a:rPr>
              <a:t>Gießen</a:t>
            </a:r>
            <a:r>
              <a:rPr lang="en-US" sz="1800" kern="0" dirty="0">
                <a:effectLst/>
                <a:latin typeface="Times New Roman" panose="02020603050405020304" pitchFamily="18" charset="0"/>
                <a:ea typeface="Times New Roman" panose="02020603050405020304" pitchFamily="18" charset="0"/>
              </a:rPr>
              <a:t>) has presented it</a:t>
            </a:r>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16</a:t>
            </a:fld>
            <a:endParaRPr lang="de-DE"/>
          </a:p>
        </p:txBody>
      </p:sp>
    </p:spTree>
    <p:extLst>
      <p:ext uri="{BB962C8B-B14F-4D97-AF65-F5344CB8AC3E}">
        <p14:creationId xmlns:p14="http://schemas.microsoft.com/office/powerpoint/2010/main" val="239647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last group I will not cover. While methods that increase de-constructing skills can be also very helpful in a therapeutic context – it includes perspective changes, reflections on impermanence or a “dynamic” self, and the deconstruction of burdensome mental patterns so that they lose their grip over oneself – they can be also destabilizing for a person who needs more stability.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Let’s make this now juicy and lets use some examples</a:t>
            </a:r>
          </a:p>
          <a:p>
            <a:pPr marL="0" indent="0">
              <a:buNone/>
            </a:pPr>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17</a:t>
            </a:fld>
            <a:endParaRPr lang="de-DE"/>
          </a:p>
        </p:txBody>
      </p:sp>
    </p:spTree>
    <p:extLst>
      <p:ext uri="{BB962C8B-B14F-4D97-AF65-F5344CB8AC3E}">
        <p14:creationId xmlns:p14="http://schemas.microsoft.com/office/powerpoint/2010/main" val="317716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Mindfulness</a:t>
            </a:r>
            <a:r>
              <a:rPr lang="de-DE" dirty="0"/>
              <a:t> in </a:t>
            </a:r>
            <a:r>
              <a:rPr lang="de-DE" dirty="0" err="1"/>
              <a:t>broader</a:t>
            </a:r>
            <a:r>
              <a:rPr lang="de-DE" dirty="0"/>
              <a:t> sense</a:t>
            </a:r>
          </a:p>
        </p:txBody>
      </p:sp>
      <p:sp>
        <p:nvSpPr>
          <p:cNvPr id="4" name="Foliennummernplatzhalter 3"/>
          <p:cNvSpPr>
            <a:spLocks noGrp="1"/>
          </p:cNvSpPr>
          <p:nvPr>
            <p:ph type="sldNum" sz="quarter" idx="5"/>
          </p:nvPr>
        </p:nvSpPr>
        <p:spPr/>
        <p:txBody>
          <a:bodyPr/>
          <a:lstStyle/>
          <a:p>
            <a:fld id="{75BC6DBD-C4A8-44C5-827F-047EAE5078C8}" type="slidenum">
              <a:rPr lang="de-DE" smtClean="0"/>
              <a:t>19</a:t>
            </a:fld>
            <a:endParaRPr lang="de-DE"/>
          </a:p>
        </p:txBody>
      </p:sp>
    </p:spTree>
    <p:extLst>
      <p:ext uri="{BB962C8B-B14F-4D97-AF65-F5344CB8AC3E}">
        <p14:creationId xmlns:p14="http://schemas.microsoft.com/office/powerpoint/2010/main" val="212815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Many of these qualities are already known and also applied in modern day psychology which uses mindfulness methods – e.g. MBSR and its derivates (MB Eat), MBCT etc.</a:t>
            </a: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75BC6DBD-C4A8-44C5-827F-047EAE5078C8}" type="slidenum">
              <a:rPr lang="de-DE" smtClean="0"/>
              <a:t>20</a:t>
            </a:fld>
            <a:endParaRPr lang="de-DE"/>
          </a:p>
        </p:txBody>
      </p:sp>
    </p:spTree>
    <p:extLst>
      <p:ext uri="{BB962C8B-B14F-4D97-AF65-F5344CB8AC3E}">
        <p14:creationId xmlns:p14="http://schemas.microsoft.com/office/powerpoint/2010/main" val="64212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Many of these qualities are already known and also applied in modern day psychology which uses mindfulness methods – e.g. MBSR and its derivates (MB Eat), MBCT etc.</a:t>
            </a: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75BC6DBD-C4A8-44C5-827F-047EAE5078C8}" type="slidenum">
              <a:rPr lang="de-DE" smtClean="0"/>
              <a:t>21</a:t>
            </a:fld>
            <a:endParaRPr lang="de-DE"/>
          </a:p>
        </p:txBody>
      </p:sp>
    </p:spTree>
    <p:extLst>
      <p:ext uri="{BB962C8B-B14F-4D97-AF65-F5344CB8AC3E}">
        <p14:creationId xmlns:p14="http://schemas.microsoft.com/office/powerpoint/2010/main" val="56818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Many of these qualities are already known and also applied in modern day psychology which uses mindfulness methods – e.g. MBSR and its derivates (MB Eat), MBCT etc.</a:t>
            </a: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75BC6DBD-C4A8-44C5-827F-047EAE5078C8}" type="slidenum">
              <a:rPr lang="de-DE" smtClean="0"/>
              <a:t>22</a:t>
            </a:fld>
            <a:endParaRPr lang="de-DE"/>
          </a:p>
        </p:txBody>
      </p:sp>
    </p:spTree>
    <p:extLst>
      <p:ext uri="{BB962C8B-B14F-4D97-AF65-F5344CB8AC3E}">
        <p14:creationId xmlns:p14="http://schemas.microsoft.com/office/powerpoint/2010/main" val="300558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From here on </a:t>
            </a:r>
            <a:r>
              <a:rPr lang="en-US" sz="1200" dirty="0" err="1">
                <a:effectLst/>
                <a:latin typeface="Times New Roman" panose="02020603050405020304" pitchFamily="18" charset="0"/>
                <a:ea typeface="Times New Roman" panose="02020603050405020304" pitchFamily="18" charset="0"/>
              </a:rPr>
              <a:t>l’ll</a:t>
            </a:r>
            <a:r>
              <a:rPr lang="en-US" sz="1200" dirty="0">
                <a:effectLst/>
                <a:latin typeface="Times New Roman" panose="02020603050405020304" pitchFamily="18" charset="0"/>
                <a:ea typeface="Times New Roman" panose="02020603050405020304" pitchFamily="18" charset="0"/>
              </a:rPr>
              <a:t> focus on the second group mentioned by Ott which I would call “exercises for the development of the heart” or maybe just “exercises for healthy relationships to oneself and others” – please change and rename this category as you see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Some of the qualities in that group are already established in the therapeutic field such as the </a:t>
            </a:r>
            <a:r>
              <a:rPr lang="en-US" sz="1200" dirty="0" err="1">
                <a:effectLst/>
                <a:latin typeface="Times New Roman" panose="02020603050405020304" pitchFamily="18" charset="0"/>
                <a:ea typeface="Times New Roman" panose="02020603050405020304" pitchFamily="18" charset="0"/>
              </a:rPr>
              <a:t>metta</a:t>
            </a:r>
            <a:r>
              <a:rPr lang="en-US" sz="1200" dirty="0">
                <a:effectLst/>
                <a:latin typeface="Times New Roman" panose="02020603050405020304" pitchFamily="18" charset="0"/>
                <a:ea typeface="Times New Roman" panose="02020603050405020304" pitchFamily="18" charset="0"/>
              </a:rPr>
              <a:t>-meditation (loving kindness), the cultivation or training in gratitude, compassion training etc. </a:t>
            </a: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23</a:t>
            </a:fld>
            <a:endParaRPr lang="de-DE"/>
          </a:p>
        </p:txBody>
      </p:sp>
    </p:spTree>
    <p:extLst>
      <p:ext uri="{BB962C8B-B14F-4D97-AF65-F5344CB8AC3E}">
        <p14:creationId xmlns:p14="http://schemas.microsoft.com/office/powerpoint/2010/main" val="162363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MSC </a:t>
            </a:r>
            <a:r>
              <a:rPr lang="de-DE" dirty="0" err="1"/>
              <a:t>is</a:t>
            </a:r>
            <a:r>
              <a:rPr lang="de-DE" dirty="0"/>
              <a:t> a stand </a:t>
            </a:r>
            <a:r>
              <a:rPr lang="de-DE" dirty="0" err="1"/>
              <a:t>alone</a:t>
            </a:r>
            <a:r>
              <a:rPr lang="de-DE" dirty="0"/>
              <a:t> </a:t>
            </a:r>
            <a:r>
              <a:rPr lang="de-DE" dirty="0" err="1"/>
              <a:t>training</a:t>
            </a:r>
            <a:r>
              <a:rPr lang="de-DE" dirty="0"/>
              <a:t>, MBCL </a:t>
            </a:r>
            <a:r>
              <a:rPr lang="de-DE" dirty="0" err="1"/>
              <a:t>is</a:t>
            </a:r>
            <a:r>
              <a:rPr lang="de-DE" dirty="0"/>
              <a:t> a follow </a:t>
            </a:r>
            <a:r>
              <a:rPr lang="de-DE" dirty="0" err="1"/>
              <a:t>up</a:t>
            </a:r>
            <a:r>
              <a:rPr lang="de-DE" dirty="0"/>
              <a:t> on </a:t>
            </a:r>
            <a:r>
              <a:rPr lang="de-DE" dirty="0" err="1"/>
              <a:t>the</a:t>
            </a:r>
            <a:r>
              <a:rPr lang="de-DE" dirty="0"/>
              <a:t> MBSR</a:t>
            </a: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24</a:t>
            </a:fld>
            <a:endParaRPr lang="de-DE"/>
          </a:p>
        </p:txBody>
      </p:sp>
    </p:spTree>
    <p:extLst>
      <p:ext uri="{BB962C8B-B14F-4D97-AF65-F5344CB8AC3E}">
        <p14:creationId xmlns:p14="http://schemas.microsoft.com/office/powerpoint/2010/main" val="167881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The understanding in Buddhism is that what we are, what we experience, the world we perceive and respond to is all perceived and shaped by the mind.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You need a mind to think of or to visually see a house. You need a mind which distinguishes a house you own from another one’s house you don’t own.</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 name house depends on the mind, the creation of the house depends on the mind (the initial virtual and later drawn constructions of the architect, as well as a motivation of the workers to come day by day to really build and finish the house) – all of it, including the maintenance of the house, depend on the mind which has a motivation to do this.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Also how you feel in the house depends on the mind. And different people with different mindsets will perceive and experience the house differently. Someone whose wishes are now fulfilled to have an own roof – maybe having lacked it for a long time – might feel so grateful and happy to live now in the house. Another one might see all the construction faults and abide in a mode of complaining about the construction firms. Another one might just feel unwell and cannot explain why etc. And everyone entering and living in the house will come with her or his own backpack of past experiences and </a:t>
            </a:r>
            <a:r>
              <a:rPr lang="en-US" sz="1800" dirty="0" err="1">
                <a:effectLst/>
                <a:latin typeface="Calibri" panose="020F0502020204030204" pitchFamily="34" charset="0"/>
                <a:ea typeface="Times New Roman" panose="02020603050405020304" pitchFamily="18" charset="0"/>
              </a:rPr>
              <a:t>schematas</a:t>
            </a:r>
            <a:r>
              <a:rPr lang="en-US" sz="1800" dirty="0">
                <a:effectLst/>
                <a:latin typeface="Calibri" panose="020F0502020204030204" pitchFamily="34" charset="0"/>
                <a:ea typeface="Times New Roman" panose="02020603050405020304" pitchFamily="18" charset="0"/>
              </a:rPr>
              <a:t> which shape the experiences been made in the house.</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6</a:t>
            </a:fld>
            <a:endParaRPr lang="de-DE"/>
          </a:p>
        </p:txBody>
      </p:sp>
    </p:spTree>
    <p:extLst>
      <p:ext uri="{BB962C8B-B14F-4D97-AF65-F5344CB8AC3E}">
        <p14:creationId xmlns:p14="http://schemas.microsoft.com/office/powerpoint/2010/main" val="29719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25</a:t>
            </a:fld>
            <a:endParaRPr lang="de-DE"/>
          </a:p>
        </p:txBody>
      </p:sp>
    </p:spTree>
    <p:extLst>
      <p:ext uri="{BB962C8B-B14F-4D97-AF65-F5344CB8AC3E}">
        <p14:creationId xmlns:p14="http://schemas.microsoft.com/office/powerpoint/2010/main" val="4220940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Basic </a:t>
            </a:r>
            <a:r>
              <a:rPr lang="de-DE" dirty="0" err="1"/>
              <a:t>principle</a:t>
            </a:r>
            <a:r>
              <a:rPr lang="de-DE" dirty="0"/>
              <a:t> </a:t>
            </a:r>
            <a:r>
              <a:rPr lang="de-DE" dirty="0" err="1"/>
              <a:t>of</a:t>
            </a:r>
            <a:r>
              <a:rPr lang="de-DE" dirty="0"/>
              <a:t> </a:t>
            </a:r>
            <a:r>
              <a:rPr lang="de-DE" dirty="0" err="1"/>
              <a:t>training</a:t>
            </a:r>
            <a:r>
              <a:rPr lang="de-DE" dirty="0"/>
              <a:t> </a:t>
            </a:r>
            <a:r>
              <a:rPr lang="de-DE" dirty="0" err="1"/>
              <a:t>the</a:t>
            </a:r>
            <a:r>
              <a:rPr lang="de-DE" dirty="0"/>
              <a:t> </a:t>
            </a:r>
            <a:r>
              <a:rPr lang="de-DE" dirty="0" err="1"/>
              <a:t>qualities</a:t>
            </a:r>
            <a:r>
              <a:rPr lang="de-DE" dirty="0"/>
              <a:t> </a:t>
            </a:r>
            <a:r>
              <a:rPr lang="de-DE" dirty="0" err="1"/>
              <a:t>is</a:t>
            </a:r>
            <a:r>
              <a:rPr lang="de-DE" dirty="0"/>
              <a:t> </a:t>
            </a:r>
            <a:r>
              <a:rPr lang="de-DE" dirty="0" err="1"/>
              <a:t>to</a:t>
            </a:r>
            <a:r>
              <a:rPr lang="de-DE" dirty="0"/>
              <a:t> </a:t>
            </a:r>
            <a:r>
              <a:rPr lang="de-DE" dirty="0" err="1"/>
              <a:t>train</a:t>
            </a:r>
            <a:r>
              <a:rPr lang="de-DE" dirty="0"/>
              <a:t> </a:t>
            </a:r>
            <a:r>
              <a:rPr lang="de-DE" dirty="0" err="1"/>
              <a:t>the</a:t>
            </a:r>
            <a:r>
              <a:rPr lang="de-DE" dirty="0"/>
              <a:t> </a:t>
            </a:r>
            <a:r>
              <a:rPr lang="de-DE" dirty="0" err="1"/>
              <a:t>quality</a:t>
            </a:r>
            <a:r>
              <a:rPr lang="de-DE" dirty="0"/>
              <a:t> and </a:t>
            </a:r>
            <a:r>
              <a:rPr lang="de-DE" dirty="0" err="1"/>
              <a:t>to</a:t>
            </a:r>
            <a:r>
              <a:rPr lang="de-DE" dirty="0"/>
              <a:t> </a:t>
            </a:r>
            <a:r>
              <a:rPr lang="de-DE" dirty="0" err="1"/>
              <a:t>beware</a:t>
            </a:r>
            <a:r>
              <a:rPr lang="de-DE" dirty="0"/>
              <a:t> </a:t>
            </a:r>
            <a:r>
              <a:rPr lang="de-DE" dirty="0" err="1"/>
              <a:t>of</a:t>
            </a:r>
            <a:r>
              <a:rPr lang="de-DE" dirty="0"/>
              <a:t> </a:t>
            </a:r>
            <a:r>
              <a:rPr lang="de-DE" dirty="0" err="1"/>
              <a:t>the</a:t>
            </a:r>
            <a:r>
              <a:rPr lang="de-DE" dirty="0"/>
              <a:t> </a:t>
            </a:r>
            <a:r>
              <a:rPr lang="de-DE" dirty="0" err="1"/>
              <a:t>antagonist</a:t>
            </a:r>
            <a:r>
              <a:rPr lang="de-DE" dirty="0"/>
              <a:t> in </a:t>
            </a:r>
            <a:r>
              <a:rPr lang="de-DE" dirty="0" err="1"/>
              <a:t>the</a:t>
            </a:r>
            <a:r>
              <a:rPr lang="de-DE" dirty="0"/>
              <a:t> </a:t>
            </a:r>
            <a:r>
              <a:rPr lang="de-DE" dirty="0" err="1"/>
              <a:t>mind</a:t>
            </a:r>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26</a:t>
            </a:fld>
            <a:endParaRPr lang="de-DE"/>
          </a:p>
        </p:txBody>
      </p:sp>
    </p:spTree>
    <p:extLst>
      <p:ext uri="{BB962C8B-B14F-4D97-AF65-F5344CB8AC3E}">
        <p14:creationId xmlns:p14="http://schemas.microsoft.com/office/powerpoint/2010/main" val="497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27</a:t>
            </a:fld>
            <a:endParaRPr lang="de-DE"/>
          </a:p>
        </p:txBody>
      </p:sp>
    </p:spTree>
    <p:extLst>
      <p:ext uri="{BB962C8B-B14F-4D97-AF65-F5344CB8AC3E}">
        <p14:creationId xmlns:p14="http://schemas.microsoft.com/office/powerpoint/2010/main" val="1563048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28</a:t>
            </a:fld>
            <a:endParaRPr lang="de-DE"/>
          </a:p>
        </p:txBody>
      </p:sp>
    </p:spTree>
    <p:extLst>
      <p:ext uri="{BB962C8B-B14F-4D97-AF65-F5344CB8AC3E}">
        <p14:creationId xmlns:p14="http://schemas.microsoft.com/office/powerpoint/2010/main" val="2630398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29</a:t>
            </a:fld>
            <a:endParaRPr lang="de-DE"/>
          </a:p>
        </p:txBody>
      </p:sp>
    </p:spTree>
    <p:extLst>
      <p:ext uri="{BB962C8B-B14F-4D97-AF65-F5344CB8AC3E}">
        <p14:creationId xmlns:p14="http://schemas.microsoft.com/office/powerpoint/2010/main" val="12986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30</a:t>
            </a:fld>
            <a:endParaRPr lang="de-DE"/>
          </a:p>
        </p:txBody>
      </p:sp>
    </p:spTree>
    <p:extLst>
      <p:ext uri="{BB962C8B-B14F-4D97-AF65-F5344CB8AC3E}">
        <p14:creationId xmlns:p14="http://schemas.microsoft.com/office/powerpoint/2010/main" val="2864304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These mental qualities and their opponents can be grouped into the three categories as presented by Ullrich Ott, aiming either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1) for a calm, peaceful mind / a joy to be in the present moment,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2) to increase heart qualities – which include methods for self-acceptance, self-love but also reducing strong egoistic patterns, love and compassion for other, gratitude, forgiveness etc.</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3) to deconstruct complex and clinging inner patterns.</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31</a:t>
            </a:fld>
            <a:endParaRPr lang="de-DE"/>
          </a:p>
        </p:txBody>
      </p:sp>
    </p:spTree>
    <p:extLst>
      <p:ext uri="{BB962C8B-B14F-4D97-AF65-F5344CB8AC3E}">
        <p14:creationId xmlns:p14="http://schemas.microsoft.com/office/powerpoint/2010/main" val="2062877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Here I want to stress four heart qualities that increase the healthy modes in relating to oneself and others. In Buddhism they are called the </a:t>
            </a:r>
            <a:r>
              <a:rPr lang="en-US" sz="1800" dirty="0" err="1">
                <a:effectLst/>
                <a:latin typeface="Times New Roman" panose="02020603050405020304" pitchFamily="18" charset="0"/>
                <a:ea typeface="Times New Roman" panose="02020603050405020304" pitchFamily="18" charset="0"/>
              </a:rPr>
              <a:t>Brahmaviharas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devine</a:t>
            </a:r>
            <a:r>
              <a:rPr lang="en-US" sz="1800" dirty="0">
                <a:effectLst/>
                <a:latin typeface="Times New Roman" panose="02020603050405020304" pitchFamily="18" charset="0"/>
                <a:ea typeface="Times New Roman" panose="02020603050405020304" pitchFamily="18" charset="0"/>
              </a:rPr>
              <a:t> abodes) and are: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32</a:t>
            </a:fld>
            <a:endParaRPr lang="de-DE"/>
          </a:p>
        </p:txBody>
      </p:sp>
    </p:spTree>
    <p:extLst>
      <p:ext uri="{BB962C8B-B14F-4D97-AF65-F5344CB8AC3E}">
        <p14:creationId xmlns:p14="http://schemas.microsoft.com/office/powerpoint/2010/main" val="707687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Each of these mental qualities has a direct opposing power (“far enemy”) where you feel the exact opposite of the mental quality (i.e. hate instead of love). And each of these mental qualities has a “near enemy” – meaning, it feels like the mental quality but is not really the very quality (i.e. pity instead of compassion // or emotional empathy vs compassion ).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(Note, There is also a difference between emotional empathy as understood in neuroscience and compassion!. See: “Differential pattern of functional brain plasticity after compassion and empathy training”, Olga M </a:t>
            </a:r>
            <a:r>
              <a:rPr lang="en-US" sz="1800" dirty="0" err="1">
                <a:effectLst/>
                <a:latin typeface="Times New Roman" panose="02020603050405020304" pitchFamily="18" charset="0"/>
                <a:ea typeface="Times New Roman" panose="02020603050405020304" pitchFamily="18" charset="0"/>
              </a:rPr>
              <a:t>Klimecki</a:t>
            </a:r>
            <a:r>
              <a:rPr lang="en-US" sz="1800" dirty="0">
                <a:effectLst/>
                <a:latin typeface="Times New Roman" panose="02020603050405020304" pitchFamily="18" charset="0"/>
                <a:ea typeface="Times New Roman" panose="02020603050405020304" pitchFamily="18" charset="0"/>
              </a:rPr>
              <a:t>, Susanne </a:t>
            </a:r>
            <a:r>
              <a:rPr lang="en-US" sz="1800" dirty="0" err="1">
                <a:effectLst/>
                <a:latin typeface="Times New Roman" panose="02020603050405020304" pitchFamily="18" charset="0"/>
                <a:ea typeface="Times New Roman" panose="02020603050405020304" pitchFamily="18" charset="0"/>
              </a:rPr>
              <a:t>Leiberg</a:t>
            </a:r>
            <a:r>
              <a:rPr lang="en-US" sz="1800" dirty="0">
                <a:effectLst/>
                <a:latin typeface="Times New Roman" panose="02020603050405020304" pitchFamily="18" charset="0"/>
                <a:ea typeface="Times New Roman" panose="02020603050405020304" pitchFamily="18" charset="0"/>
              </a:rPr>
              <a:t>, Matthieu Ricard, Tania Singer. https://pubmed.ncbi.nlm.nih.gov/23576808/)</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33</a:t>
            </a:fld>
            <a:endParaRPr lang="de-DE"/>
          </a:p>
        </p:txBody>
      </p:sp>
    </p:spTree>
    <p:extLst>
      <p:ext uri="{BB962C8B-B14F-4D97-AF65-F5344CB8AC3E}">
        <p14:creationId xmlns:p14="http://schemas.microsoft.com/office/powerpoint/2010/main" val="582306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Each of these mental qualities has a </a:t>
            </a:r>
            <a:r>
              <a:rPr lang="en-US" sz="1800" i="1" dirty="0">
                <a:effectLst/>
                <a:latin typeface="Times New Roman" panose="02020603050405020304" pitchFamily="18" charset="0"/>
                <a:ea typeface="Times New Roman" panose="02020603050405020304" pitchFamily="18" charset="0"/>
              </a:rPr>
              <a:t>direct</a:t>
            </a:r>
            <a:r>
              <a:rPr lang="en-US" sz="1800" dirty="0">
                <a:effectLst/>
                <a:latin typeface="Times New Roman" panose="02020603050405020304" pitchFamily="18" charset="0"/>
                <a:ea typeface="Times New Roman" panose="02020603050405020304" pitchFamily="18" charset="0"/>
              </a:rPr>
              <a:t> opposing power (“far enemy”) where you feel the exact opposite of the mental quality (i.e. hate instead of love). And each of these mental qualities has a “near enemy” – meaning, it feels like the mental quality but is not really the very quality (i.e. pity instead of compassion).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(Note, there is also a difference between empathy as understood in neuroscience and compassion!)</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34</a:t>
            </a:fld>
            <a:endParaRPr lang="de-DE"/>
          </a:p>
        </p:txBody>
      </p:sp>
    </p:spTree>
    <p:extLst>
      <p:ext uri="{BB962C8B-B14F-4D97-AF65-F5344CB8AC3E}">
        <p14:creationId xmlns:p14="http://schemas.microsoft.com/office/powerpoint/2010/main" val="158263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So, that’s why the Buddha says that mind is foremost. While events outside a person’s mind very often can’t be controlled and unfold – as it often seems – rather arbitrary, how one relates to such events, is understood in Buddhism as a matter of choice. A choice one can learn.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And mind changes. The person who initially felt gratitude and happiness, might later feel bored or uncomfortable. The person having felt unwell initially might get so attached to the house and living there, that she or he feels horror to even imagine to have to leave it one day.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7</a:t>
            </a:fld>
            <a:endParaRPr lang="de-DE"/>
          </a:p>
        </p:txBody>
      </p:sp>
    </p:spTree>
    <p:extLst>
      <p:ext uri="{BB962C8B-B14F-4D97-AF65-F5344CB8AC3E}">
        <p14:creationId xmlns:p14="http://schemas.microsoft.com/office/powerpoint/2010/main" val="843029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02122"/>
                </a:solidFill>
                <a:effectLst/>
                <a:latin typeface="Calibri" panose="020F0502020204030204" pitchFamily="34" charset="0"/>
                <a:ea typeface="Times New Roman" panose="02020603050405020304" pitchFamily="18" charset="0"/>
              </a:rPr>
              <a:t>The success in cultivating a specific quality depends on a regular training – just like the building of physical muscles depend on a regular training. Qualities are “muscles for the mind” and a regular training, like a meditation practice, is the mental gym that increase the “mental muscles.”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35</a:t>
            </a:fld>
            <a:endParaRPr lang="de-DE"/>
          </a:p>
        </p:txBody>
      </p:sp>
    </p:spTree>
    <p:extLst>
      <p:ext uri="{BB962C8B-B14F-4D97-AF65-F5344CB8AC3E}">
        <p14:creationId xmlns:p14="http://schemas.microsoft.com/office/powerpoint/2010/main" val="3906139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Other, modern day methods, for mental training can include improvisation theater or theater pedagogic based methods where a given situation is been acted out and the skillful methods can be applied and tested.</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Further, the success to increase healthy mental qualities depends on the skill to identify and to work with the antagonistic power of a given quality. With respect to the latter, therefore methods for dealing with “destructive emotions” – the antagonistic powers – are very useful. Shortly I’ll mention four methods known to me and with which I work for myself or in prison and in courses for the public.</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36</a:t>
            </a:fld>
            <a:endParaRPr lang="de-DE"/>
          </a:p>
        </p:txBody>
      </p:sp>
    </p:spTree>
    <p:extLst>
      <p:ext uri="{BB962C8B-B14F-4D97-AF65-F5344CB8AC3E}">
        <p14:creationId xmlns:p14="http://schemas.microsoft.com/office/powerpoint/2010/main" val="718072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02122"/>
                </a:solidFill>
                <a:effectLst/>
                <a:latin typeface="Calibri" panose="020F0502020204030204" pitchFamily="34" charset="0"/>
                <a:ea typeface="Times New Roman" panose="02020603050405020304" pitchFamily="18" charset="0"/>
              </a:rPr>
              <a:t>Before one undertakes any training, </a:t>
            </a:r>
            <a:r>
              <a:rPr lang="en-US" sz="1800" b="1" dirty="0">
                <a:solidFill>
                  <a:srgbClr val="202122"/>
                </a:solidFill>
                <a:effectLst/>
                <a:latin typeface="Calibri" panose="020F0502020204030204" pitchFamily="34" charset="0"/>
                <a:ea typeface="Times New Roman" panose="02020603050405020304" pitchFamily="18" charset="0"/>
              </a:rPr>
              <a:t>motivation is important.</a:t>
            </a:r>
            <a:r>
              <a:rPr lang="en-US" sz="1800" dirty="0">
                <a:solidFill>
                  <a:srgbClr val="202122"/>
                </a:solidFill>
                <a:effectLst/>
                <a:latin typeface="Calibri" panose="020F0502020204030204" pitchFamily="34" charset="0"/>
                <a:ea typeface="Times New Roman" panose="02020603050405020304" pitchFamily="18" charset="0"/>
              </a:rPr>
              <a:t> A reflection and recollection of the benefits of the quality and the benefits of getting more freedom from the tight grip of the antagonistic power, of that quality is a common method in Buddhism to keep the mind on the track (or in training).</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38</a:t>
            </a:fld>
            <a:endParaRPr lang="de-DE"/>
          </a:p>
        </p:txBody>
      </p:sp>
    </p:spTree>
    <p:extLst>
      <p:ext uri="{BB962C8B-B14F-4D97-AF65-F5344CB8AC3E}">
        <p14:creationId xmlns:p14="http://schemas.microsoft.com/office/powerpoint/2010/main" val="3340125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To cultivate a nourishing quality such as loving kindness, there are secular meditation practices – e.g. by Tara Brach or Jack Kornfield (both psychologists). These can be applied by a person who wants to raise or increase that quality of as loving kindness in a formal meditation practice. (2-5 minutes would be already very helpful!) Then in daily live, when one meets a friend or is at a queue at the supermarket one applies the method again to bring it into one’s daily life and to shape daily life by that quality – or seeing the world through the lens of that quality. One could attempt to 3-10 (or more attempts) daily to reactivate that quality briefly (or for a longer period) in daily life situations. (It’s a bit like some bodybuilders who see a bar and immediately use it to do some pull ups.)</a:t>
            </a: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For some people it might be more difficult to give loving kindness to oneself, for others it might be more difficult to give loving kindness to a nasty person, a close but hated relative etc. That’s all part of the training but one should not lay the bar too high! It needs a gradual approach and one starts with were it is easy! It’s about getting familiar with the taste of the quality, to raise, nourish and increase it. It’s not about making it hard for oneself. So what ever is easy there one starts.</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See the additional material from the MMTCP training</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39</a:t>
            </a:fld>
            <a:endParaRPr lang="de-DE"/>
          </a:p>
        </p:txBody>
      </p:sp>
    </p:spTree>
    <p:extLst>
      <p:ext uri="{BB962C8B-B14F-4D97-AF65-F5344CB8AC3E}">
        <p14:creationId xmlns:p14="http://schemas.microsoft.com/office/powerpoint/2010/main" val="4160110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The </a:t>
            </a:r>
            <a:r>
              <a:rPr lang="en-US" sz="1800" i="1" dirty="0">
                <a:solidFill>
                  <a:srgbClr val="202122"/>
                </a:solidFill>
                <a:effectLst/>
                <a:latin typeface="Calibri" panose="020F0502020204030204" pitchFamily="34" charset="0"/>
                <a:ea typeface="Times New Roman" panose="02020603050405020304" pitchFamily="18" charset="0"/>
              </a:rPr>
              <a:t>far enemy</a:t>
            </a:r>
            <a:r>
              <a:rPr lang="en-US" sz="1800" dirty="0">
                <a:solidFill>
                  <a:srgbClr val="202122"/>
                </a:solidFill>
                <a:effectLst/>
                <a:latin typeface="Calibri" panose="020F0502020204030204" pitchFamily="34" charset="0"/>
                <a:ea typeface="Times New Roman" panose="02020603050405020304" pitchFamily="18" charset="0"/>
              </a:rPr>
              <a:t> of </a:t>
            </a:r>
            <a:r>
              <a:rPr lang="en-US" sz="1800" i="1" dirty="0">
                <a:solidFill>
                  <a:srgbClr val="202122"/>
                </a:solidFill>
                <a:effectLst/>
                <a:latin typeface="Calibri" panose="020F0502020204030204" pitchFamily="34" charset="0"/>
                <a:ea typeface="Times New Roman" panose="02020603050405020304" pitchFamily="18" charset="0"/>
              </a:rPr>
              <a:t>loving kindness</a:t>
            </a:r>
            <a:r>
              <a:rPr lang="en-US" sz="1800" dirty="0">
                <a:solidFill>
                  <a:srgbClr val="202122"/>
                </a:solidFill>
                <a:effectLst/>
                <a:latin typeface="Calibri" panose="020F0502020204030204" pitchFamily="34" charset="0"/>
                <a:ea typeface="Times New Roman" panose="02020603050405020304" pitchFamily="18" charset="0"/>
              </a:rPr>
              <a:t> is </a:t>
            </a:r>
            <a:r>
              <a:rPr lang="en-US" sz="1800" i="1" dirty="0">
                <a:solidFill>
                  <a:srgbClr val="202122"/>
                </a:solidFill>
                <a:effectLst/>
                <a:latin typeface="Calibri" panose="020F0502020204030204" pitchFamily="34" charset="0"/>
                <a:ea typeface="Times New Roman" panose="02020603050405020304" pitchFamily="18" charset="0"/>
              </a:rPr>
              <a:t>hate,</a:t>
            </a:r>
            <a:r>
              <a:rPr lang="en-US" sz="1800" dirty="0">
                <a:solidFill>
                  <a:srgbClr val="202122"/>
                </a:solidFill>
                <a:effectLst/>
                <a:latin typeface="Calibri" panose="020F0502020204030204" pitchFamily="34" charset="0"/>
                <a:ea typeface="Times New Roman" panose="02020603050405020304" pitchFamily="18" charset="0"/>
              </a:rPr>
              <a:t> the wish to harm. So, to get more aware of feelings of hate (which include Schadenfreude) and then to take a mindful step back watching at that feeling when it arises, feeling it, being with it, one could ask oneself: “Is it that what I want?” Is that feeling in line with my values (or psychological / spiritual aims)?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40</a:t>
            </a:fld>
            <a:endParaRPr lang="de-DE"/>
          </a:p>
        </p:txBody>
      </p:sp>
    </p:spTree>
    <p:extLst>
      <p:ext uri="{BB962C8B-B14F-4D97-AF65-F5344CB8AC3E}">
        <p14:creationId xmlns:p14="http://schemas.microsoft.com/office/powerpoint/2010/main" val="1058789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If there is a clear answer to that question, like “No!”, the underlying insight and the reluctance to follow thar hate will initiate a process of either letting go the hate immediately or it might form into a wish to get rid of it (or to get more freedom from its grip) sooner or later. Also a curiosity how to get rid of that feeling (in the sense that it does not hold oneself as its slave) could arise which can activate further investigative / learning processes or creativity to be more capable to deal with hate. </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You could call the ability to let go of hate by mindfully observing it as “a letting go based on insight” – or “an insight that forms a power to renounce hate”. </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Similar as with the qualities were you reflect and recollect the benefits of the quality, here you can do reflections or recollections of the demerits of that unwholesome mental state of hate (or the antagonistic power to the quality). The insight is a wisdom that understands the demerits more clearly, and has a conviction that it is just so, and this wisdom can give the power for letting hate go (or for letting go of </a:t>
            </a:r>
            <a:r>
              <a:rPr lang="en-US" sz="1800" i="1" dirty="0">
                <a:solidFill>
                  <a:srgbClr val="202122"/>
                </a:solidFill>
                <a:effectLst/>
                <a:latin typeface="Calibri" panose="020F0502020204030204" pitchFamily="34" charset="0"/>
                <a:ea typeface="Times New Roman" panose="02020603050405020304" pitchFamily="18" charset="0"/>
              </a:rPr>
              <a:t>envy</a:t>
            </a:r>
            <a:r>
              <a:rPr lang="en-US" sz="1800" dirty="0">
                <a:solidFill>
                  <a:srgbClr val="202122"/>
                </a:solidFill>
                <a:effectLst/>
                <a:latin typeface="Calibri" panose="020F0502020204030204" pitchFamily="34" charset="0"/>
                <a:ea typeface="Times New Roman" panose="02020603050405020304" pitchFamily="18" charset="0"/>
              </a:rPr>
              <a:t> or any </a:t>
            </a:r>
            <a:r>
              <a:rPr lang="en-US" sz="1800" i="1" dirty="0">
                <a:solidFill>
                  <a:srgbClr val="202122"/>
                </a:solidFill>
                <a:effectLst/>
                <a:latin typeface="Calibri" panose="020F0502020204030204" pitchFamily="34" charset="0"/>
                <a:ea typeface="Times New Roman" panose="02020603050405020304" pitchFamily="18" charset="0"/>
              </a:rPr>
              <a:t>antagonistic power</a:t>
            </a:r>
            <a:r>
              <a:rPr lang="en-US" sz="1800" dirty="0">
                <a:solidFill>
                  <a:srgbClr val="202122"/>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(A side note: Reflecting the demerits of antagonistic powers, carefulness is needed to not develop hate over hate or anger over anger or being disappointed or unhappy when envy arises. Whatever arises can be welcomed as a teacher and can be used for one’s inner growth.)</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41</a:t>
            </a:fld>
            <a:endParaRPr lang="de-DE"/>
          </a:p>
        </p:txBody>
      </p:sp>
    </p:spTree>
    <p:extLst>
      <p:ext uri="{BB962C8B-B14F-4D97-AF65-F5344CB8AC3E}">
        <p14:creationId xmlns:p14="http://schemas.microsoft.com/office/powerpoint/2010/main" val="2559230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spcBef>
                <a:spcPts val="600"/>
              </a:spcBef>
              <a:spcAft>
                <a:spcPts val="600"/>
              </a:spcAft>
              <a:buFont typeface="+mj-lt"/>
              <a:buAutoNum type="arabicPeriod"/>
            </a:pPr>
            <a:r>
              <a:rPr lang="en-US" sz="1800" dirty="0">
                <a:solidFill>
                  <a:srgbClr val="202122"/>
                </a:solidFill>
                <a:effectLst/>
                <a:latin typeface="Calibri" panose="020F0502020204030204" pitchFamily="34" charset="0"/>
                <a:ea typeface="Times New Roman" panose="02020603050405020304" pitchFamily="18" charset="0"/>
              </a:rPr>
              <a:t>reflecting or recollecting the merits or demerits of a quality and its counter force</a:t>
            </a:r>
            <a:endParaRPr lang="de-DE"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en-US" sz="1800" dirty="0">
                <a:solidFill>
                  <a:srgbClr val="202122"/>
                </a:solidFill>
                <a:effectLst/>
                <a:latin typeface="Calibri" panose="020F0502020204030204" pitchFamily="34" charset="0"/>
                <a:ea typeface="Times New Roman" panose="02020603050405020304" pitchFamily="18" charset="0"/>
              </a:rPr>
              <a:t>cultivating the quality through a formal (regular if possible) meditation practice</a:t>
            </a:r>
            <a:endParaRPr lang="de-DE"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en-US" sz="1800" dirty="0">
                <a:solidFill>
                  <a:srgbClr val="202122"/>
                </a:solidFill>
                <a:effectLst/>
                <a:latin typeface="Calibri" panose="020F0502020204030204" pitchFamily="34" charset="0"/>
                <a:ea typeface="Times New Roman" panose="02020603050405020304" pitchFamily="18" charset="0"/>
              </a:rPr>
              <a:t>applying the quality in daily life (setting specific aims where and when one wants to reactivate / train the quality)</a:t>
            </a:r>
            <a:endParaRPr lang="de-DE"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en-US" sz="1800" dirty="0">
                <a:solidFill>
                  <a:srgbClr val="202122"/>
                </a:solidFill>
                <a:effectLst/>
                <a:latin typeface="Calibri" panose="020F0502020204030204" pitchFamily="34" charset="0"/>
                <a:ea typeface="Times New Roman" panose="02020603050405020304" pitchFamily="18" charset="0"/>
              </a:rPr>
              <a:t>learning to detect the antagonistic force of the quality and then working skillfully with it (there are different methods, see the list at the end) in order to loosen its grip on oneself</a:t>
            </a:r>
            <a:endParaRPr lang="de-DE"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en-US" sz="1800" dirty="0">
                <a:solidFill>
                  <a:srgbClr val="202122"/>
                </a:solidFill>
                <a:effectLst/>
                <a:latin typeface="Calibri" panose="020F0502020204030204" pitchFamily="34" charset="0"/>
                <a:ea typeface="Times New Roman" panose="02020603050405020304" pitchFamily="18" charset="0"/>
              </a:rPr>
              <a:t>in the evening one could recapitulate the own training, rejoicing in where it worked, reconsidering why / where it didn’t work and forming a motivation to train again the next day. In the morning, while waking up, one could remember one’s training, make a strong determination to use the day to continue the training and one could make a dedication “May my training be successful and may this quality increase like the waxing moon – in myself and others. …”</a:t>
            </a:r>
            <a:endParaRPr lang="de-DE"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dirty="0">
                <a:solidFill>
                  <a:srgbClr val="202122"/>
                </a:solidFill>
                <a:effectLst/>
                <a:latin typeface="Calibri" panose="020F0502020204030204" pitchFamily="34" charset="0"/>
                <a:ea typeface="Times New Roman" panose="02020603050405020304" pitchFamily="18" charset="0"/>
              </a:rPr>
              <a:t>Alternatively, journaling and other methods, like visualizations or role games etc. which are already used – for instance in gratitude trainings – can be used here too.</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42</a:t>
            </a:fld>
            <a:endParaRPr lang="de-DE"/>
          </a:p>
        </p:txBody>
      </p:sp>
    </p:spTree>
    <p:extLst>
      <p:ext uri="{BB962C8B-B14F-4D97-AF65-F5344CB8AC3E}">
        <p14:creationId xmlns:p14="http://schemas.microsoft.com/office/powerpoint/2010/main" val="1840466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Some</a:t>
            </a:r>
            <a:r>
              <a:rPr lang="de-DE" dirty="0"/>
              <a:t> </a:t>
            </a:r>
            <a:r>
              <a:rPr lang="de-DE" dirty="0" err="1"/>
              <a:t>of</a:t>
            </a:r>
            <a:r>
              <a:rPr lang="de-DE" dirty="0"/>
              <a:t> </a:t>
            </a:r>
            <a:r>
              <a:rPr lang="de-DE" dirty="0" err="1"/>
              <a:t>them</a:t>
            </a:r>
            <a:r>
              <a:rPr lang="de-DE" dirty="0"/>
              <a:t> </a:t>
            </a:r>
            <a:r>
              <a:rPr lang="de-DE" dirty="0" err="1"/>
              <a:t>are</a:t>
            </a:r>
            <a:r>
              <a:rPr lang="de-DE" dirty="0"/>
              <a:t> </a:t>
            </a:r>
            <a:r>
              <a:rPr lang="de-DE" dirty="0" err="1"/>
              <a:t>combining</a:t>
            </a:r>
            <a:r>
              <a:rPr lang="de-DE" dirty="0"/>
              <a:t> </a:t>
            </a:r>
            <a:r>
              <a:rPr lang="de-DE" dirty="0" err="1"/>
              <a:t>techniques</a:t>
            </a:r>
            <a:r>
              <a:rPr lang="de-DE" dirty="0"/>
              <a:t> </a:t>
            </a:r>
            <a:r>
              <a:rPr lang="de-DE" dirty="0" err="1"/>
              <a:t>of</a:t>
            </a:r>
            <a:r>
              <a:rPr lang="de-DE" dirty="0"/>
              <a:t> </a:t>
            </a:r>
            <a:r>
              <a:rPr lang="de-DE" dirty="0" err="1"/>
              <a:t>mindfulness</a:t>
            </a:r>
            <a:r>
              <a:rPr lang="de-DE" dirty="0"/>
              <a:t> </a:t>
            </a:r>
            <a:r>
              <a:rPr lang="de-DE" dirty="0" err="1"/>
              <a:t>with</a:t>
            </a:r>
            <a:r>
              <a:rPr lang="de-DE" dirty="0"/>
              <a:t> </a:t>
            </a:r>
            <a:r>
              <a:rPr lang="de-DE" dirty="0" err="1"/>
              <a:t>compassion</a:t>
            </a:r>
            <a:r>
              <a:rPr lang="de-DE" dirty="0"/>
              <a:t>, i.e. </a:t>
            </a:r>
            <a:r>
              <a:rPr lang="de-DE" dirty="0" err="1"/>
              <a:t>first</a:t>
            </a:r>
            <a:r>
              <a:rPr lang="de-DE" dirty="0"/>
              <a:t> and </a:t>
            </a:r>
            <a:r>
              <a:rPr lang="de-DE" dirty="0" err="1"/>
              <a:t>second</a:t>
            </a:r>
            <a:r>
              <a:rPr lang="de-DE" dirty="0"/>
              <a:t> </a:t>
            </a:r>
            <a:r>
              <a:rPr lang="de-DE" dirty="0" err="1"/>
              <a:t>group</a:t>
            </a:r>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44</a:t>
            </a:fld>
            <a:endParaRPr lang="de-DE"/>
          </a:p>
        </p:txBody>
      </p:sp>
    </p:spTree>
    <p:extLst>
      <p:ext uri="{BB962C8B-B14F-4D97-AF65-F5344CB8AC3E}">
        <p14:creationId xmlns:p14="http://schemas.microsoft.com/office/powerpoint/2010/main" val="1142691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Times New Roman" panose="02020603050405020304" pitchFamily="18" charset="0"/>
                <a:ea typeface="Times New Roman" panose="02020603050405020304" pitchFamily="18" charset="0"/>
              </a:rPr>
              <a:t>Tara Brach. Traumsensitive Achtsamkeit </a:t>
            </a:r>
            <a:r>
              <a:rPr lang="de-DE" sz="1800" dirty="0" err="1">
                <a:effectLst/>
                <a:latin typeface="Times New Roman" panose="02020603050405020304" pitchFamily="18" charset="0"/>
                <a:ea typeface="Times New Roman" panose="02020603050405020304" pitchFamily="18" charset="0"/>
              </a:rPr>
              <a:t>Travelen</a:t>
            </a:r>
            <a:r>
              <a:rPr lang="de-DE" sz="1800" dirty="0">
                <a:effectLst/>
                <a:latin typeface="Times New Roman" panose="02020603050405020304" pitchFamily="18" charset="0"/>
                <a:ea typeface="Times New Roman" panose="02020603050405020304" pitchFamily="18" charset="0"/>
              </a:rPr>
              <a:t> * Merkzettel Brach</a:t>
            </a: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45</a:t>
            </a:fld>
            <a:endParaRPr lang="de-DE"/>
          </a:p>
        </p:txBody>
      </p:sp>
    </p:spTree>
    <p:extLst>
      <p:ext uri="{BB962C8B-B14F-4D97-AF65-F5344CB8AC3E}">
        <p14:creationId xmlns:p14="http://schemas.microsoft.com/office/powerpoint/2010/main" val="2463816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Font typeface="Wingdings" pitchFamily="2" charset="2"/>
              <a:buChar char=""/>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Share qualities story with MFN course for kids.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Boy “Leo” / mother psychotherapist.</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Raisin exercise awakening the “super detective”; training to recognize new feelings and strengths, during the course, during the week, noting it down; reading the list and letting it actively acknowledge by the kids (note a strength can be a weakness in a certain situation, a strength can be still blocked but still a strength), effect it has had on the boy and the family life.</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49</a:t>
            </a:fld>
            <a:endParaRPr lang="de-DE"/>
          </a:p>
        </p:txBody>
      </p:sp>
    </p:spTree>
    <p:extLst>
      <p:ext uri="{BB962C8B-B14F-4D97-AF65-F5344CB8AC3E}">
        <p14:creationId xmlns:p14="http://schemas.microsoft.com/office/powerpoint/2010/main" val="377954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Besides this understanding within Buddhism there is another view on life which is an investigation and conviction that wherever mind is there is a wish to be happy (or to experience wellbeing) and a wish to not suffer (or not to experience discomfort, pain and trouble).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8</a:t>
            </a:fld>
            <a:endParaRPr lang="de-DE"/>
          </a:p>
        </p:txBody>
      </p:sp>
    </p:spTree>
    <p:extLst>
      <p:ext uri="{BB962C8B-B14F-4D97-AF65-F5344CB8AC3E}">
        <p14:creationId xmlns:p14="http://schemas.microsoft.com/office/powerpoint/2010/main" val="2055501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50</a:t>
            </a:fld>
            <a:endParaRPr lang="de-DE"/>
          </a:p>
        </p:txBody>
      </p:sp>
    </p:spTree>
    <p:extLst>
      <p:ext uri="{BB962C8B-B14F-4D97-AF65-F5344CB8AC3E}">
        <p14:creationId xmlns:p14="http://schemas.microsoft.com/office/powerpoint/2010/main" val="1484497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51</a:t>
            </a:fld>
            <a:endParaRPr lang="de-DE"/>
          </a:p>
        </p:txBody>
      </p:sp>
    </p:spTree>
    <p:extLst>
      <p:ext uri="{BB962C8B-B14F-4D97-AF65-F5344CB8AC3E}">
        <p14:creationId xmlns:p14="http://schemas.microsoft.com/office/powerpoint/2010/main" val="350494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9</a:t>
            </a:fld>
            <a:endParaRPr lang="de-DE"/>
          </a:p>
        </p:txBody>
      </p:sp>
    </p:spTree>
    <p:extLst>
      <p:ext uri="{BB962C8B-B14F-4D97-AF65-F5344CB8AC3E}">
        <p14:creationId xmlns:p14="http://schemas.microsoft.com/office/powerpoint/2010/main" val="365051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Usually there is the understanding of six main minds in Buddhism, the five sense consciousnesses and the mental consciousness. Happiness and suffering, joy and sorrow can be experienced through all of them. </a:t>
            </a: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Dalai Lama stressed, mental happiness is more important than material happiness. Why? Imagine a Sunday morning in your family and you feel bad, depressed, unsatisfied or somewhat aggressive: all the richness of your life, the full refrigerator, your health, to have an good income, a place to live etc. cannot overwrite your mental state of sorrow, lamentation or feeling bad. All the material things that can induce happiness or a joy won’t work. While if you get up Sunday morning with a happy state of mind, with joy, you have a power to deal even with a limited material situation. Less or nothing in the fridge, ok, the mind will find a solution or might feel happiness to have at least something little (better than nothing) etc.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A joyful, happy mind can overwrite poor material or troubling outer conditions. To give an extreme example: Brother David </a:t>
            </a:r>
            <a:r>
              <a:rPr lang="en-US" sz="1800" dirty="0" err="1">
                <a:effectLst/>
                <a:latin typeface="Calibri" panose="020F0502020204030204" pitchFamily="34" charset="0"/>
                <a:ea typeface="Times New Roman" panose="02020603050405020304" pitchFamily="18" charset="0"/>
              </a:rPr>
              <a:t>Steindl-Rast</a:t>
            </a:r>
            <a:r>
              <a:rPr lang="en-US" sz="1800" dirty="0">
                <a:effectLst/>
                <a:latin typeface="Calibri" panose="020F0502020204030204" pitchFamily="34" charset="0"/>
                <a:ea typeface="Times New Roman" panose="02020603050405020304" pitchFamily="18" charset="0"/>
              </a:rPr>
              <a:t>, a Benedictine monk from Austria, also a psychologist who holds a PhD, recollected recently in a TV interview that he and his friends in their youth were more happy during the Second World War time than after World War II after most of the difficult and life threatening conditions settled and a stable status quo gradually has had established. The reason, he said, was, in war time the death was always “in front of their eyes,” death was so close so that every moment was experienced far more precious and special. So being in touch with the present moment, not been stuck in past and future worries, and seeing the preciousness of the here and now based on the closeness of death caused him and his friends one of their most happiest times. These are states of minds. Others, of course, have experienced horror, trauma and a heavy burden. Also these experiences are mind states.</a:t>
            </a:r>
            <a:endParaRPr lang="de-DE" sz="1800" dirty="0">
              <a:effectLst/>
              <a:latin typeface="Times New Roman" panose="02020603050405020304" pitchFamily="18" charset="0"/>
              <a:ea typeface="Times New Roman" panose="02020603050405020304" pitchFamily="18" charset="0"/>
            </a:endParaRPr>
          </a:p>
          <a:p>
            <a:r>
              <a:rPr lang="de-DE" sz="1800" u="sng" dirty="0">
                <a:solidFill>
                  <a:srgbClr val="0563C1"/>
                </a:solidFill>
                <a:effectLst/>
                <a:latin typeface="Times New Roman" panose="02020603050405020304" pitchFamily="18" charset="0"/>
                <a:ea typeface="Times New Roman" panose="02020603050405020304" pitchFamily="18" charset="0"/>
                <a:hlinkClick r:id="rId3"/>
              </a:rPr>
              <a:t>https://youtu.be/3rLNALMh_yk?si=jG8m9CnsP6TG1Soc</a:t>
            </a:r>
            <a:r>
              <a:rPr lang="de-DE" sz="1800" dirty="0">
                <a:effectLst/>
                <a:latin typeface="Times New Roman" panose="02020603050405020304" pitchFamily="18" charset="0"/>
                <a:ea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10</a:t>
            </a:fld>
            <a:endParaRPr lang="de-DE"/>
          </a:p>
        </p:txBody>
      </p:sp>
    </p:spTree>
    <p:extLst>
      <p:ext uri="{BB962C8B-B14F-4D97-AF65-F5344CB8AC3E}">
        <p14:creationId xmlns:p14="http://schemas.microsoft.com/office/powerpoint/2010/main" val="323301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b="1" dirty="0">
                <a:effectLst/>
                <a:latin typeface="Calibri" panose="020F0502020204030204" pitchFamily="34" charset="0"/>
                <a:ea typeface="Times New Roman" panose="02020603050405020304" pitchFamily="18" charset="0"/>
              </a:rPr>
              <a:t>To give you an example:</a:t>
            </a:r>
            <a:r>
              <a:rPr lang="en-US" sz="1800" dirty="0">
                <a:effectLst/>
                <a:latin typeface="Calibri" panose="020F0502020204030204" pitchFamily="34" charset="0"/>
                <a:ea typeface="Times New Roman" panose="02020603050405020304" pitchFamily="18" charset="0"/>
              </a:rPr>
              <a:t> affection and aversion; rejoicing and envy [example been shared and explained with the audience]</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Now imagine, in your mind are more states of affection than aversion or more of rejoicing then envy. What does this cause for yourself, how will your world feel? And what effects will this have to the people you encounter or work with?</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So, you can safely conclude, the more wholesome mental states are within a person’s mind the more peace and happiness she / he can experience. The more unwholesome mental states are within a person’s mind the more inner conflicts and sufferings a person will experience.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11</a:t>
            </a:fld>
            <a:endParaRPr lang="de-DE"/>
          </a:p>
        </p:txBody>
      </p:sp>
    </p:spTree>
    <p:extLst>
      <p:ext uri="{BB962C8B-B14F-4D97-AF65-F5344CB8AC3E}">
        <p14:creationId xmlns:p14="http://schemas.microsoft.com/office/powerpoint/2010/main" val="188866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12</a:t>
            </a:fld>
            <a:endParaRPr lang="de-DE"/>
          </a:p>
        </p:txBody>
      </p:sp>
    </p:spTree>
    <p:extLst>
      <p:ext uri="{BB962C8B-B14F-4D97-AF65-F5344CB8AC3E}">
        <p14:creationId xmlns:p14="http://schemas.microsoft.com/office/powerpoint/2010/main" val="340552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You might want to replace the terms “wholesome/unwholesome” by “constructive/destructive” or “strengthening/weakening” mental states or “qualities of mind” and “conflict causing emotions” etc.</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5BC6DBD-C4A8-44C5-827F-047EAE5078C8}" type="slidenum">
              <a:rPr lang="de-DE" smtClean="0"/>
              <a:t>13</a:t>
            </a:fld>
            <a:endParaRPr lang="de-DE"/>
          </a:p>
        </p:txBody>
      </p:sp>
    </p:spTree>
    <p:extLst>
      <p:ext uri="{BB962C8B-B14F-4D97-AF65-F5344CB8AC3E}">
        <p14:creationId xmlns:p14="http://schemas.microsoft.com/office/powerpoint/2010/main" val="49636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135776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158471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51053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30304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90784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5834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81544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23032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23698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3242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‹Nr.›</a:t>
            </a:fld>
            <a:endParaRPr lang="en-US"/>
          </a:p>
        </p:txBody>
      </p:sp>
    </p:spTree>
    <p:extLst>
      <p:ext uri="{BB962C8B-B14F-4D97-AF65-F5344CB8AC3E}">
        <p14:creationId xmlns:p14="http://schemas.microsoft.com/office/powerpoint/2010/main" val="78354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‹Nr.›</a:t>
            </a:fld>
            <a:endParaRPr lang="en-US"/>
          </a:p>
        </p:txBody>
      </p:sp>
    </p:spTree>
    <p:extLst>
      <p:ext uri="{BB962C8B-B14F-4D97-AF65-F5344CB8AC3E}">
        <p14:creationId xmlns:p14="http://schemas.microsoft.com/office/powerpoint/2010/main" val="29622704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info-buddhism.com/Mindfulness_Present-Centered_Nonjudgmental-Attention_Introspection-A-Discussion_Dreyfu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echende Welle">
            <a:extLst>
              <a:ext uri="{FF2B5EF4-FFF2-40B4-BE49-F238E27FC236}">
                <a16:creationId xmlns:a16="http://schemas.microsoft.com/office/drawing/2014/main" id="{3415FC99-77B1-93F7-EB48-7D7D6135FC99}"/>
              </a:ext>
            </a:extLst>
          </p:cNvPr>
          <p:cNvPicPr>
            <a:picLocks noChangeAspect="1"/>
          </p:cNvPicPr>
          <p:nvPr/>
        </p:nvPicPr>
        <p:blipFill rotWithShape="1">
          <a:blip r:embed="rId2"/>
          <a:srcRect t="9168" b="6563"/>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265714"/>
            <a:ext cx="12192002" cy="3592285"/>
          </a:xfrm>
          <a:prstGeom prst="rect">
            <a:avLst/>
          </a:prstGeom>
          <a:gradFill>
            <a:gsLst>
              <a:gs pos="0">
                <a:srgbClr val="000000">
                  <a:alpha val="0"/>
                </a:srgbClr>
              </a:gs>
              <a:gs pos="84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467CE4-F7D7-72A0-0674-C71B95C5D143}"/>
              </a:ext>
            </a:extLst>
          </p:cNvPr>
          <p:cNvSpPr>
            <a:spLocks noGrp="1"/>
          </p:cNvSpPr>
          <p:nvPr>
            <p:ph type="ctrTitle"/>
          </p:nvPr>
        </p:nvSpPr>
        <p:spPr>
          <a:xfrm>
            <a:off x="6096000" y="647700"/>
            <a:ext cx="5448300" cy="3099547"/>
          </a:xfrm>
        </p:spPr>
        <p:txBody>
          <a:bodyPr anchor="t">
            <a:normAutofit/>
          </a:bodyPr>
          <a:lstStyle/>
          <a:p>
            <a:pPr algn="r"/>
            <a:r>
              <a:rPr lang="de-DE" sz="3300"/>
              <a:t>How to strengthen the mind towards resilience with buddhist psychology</a:t>
            </a:r>
          </a:p>
        </p:txBody>
      </p:sp>
      <p:sp>
        <p:nvSpPr>
          <p:cNvPr id="3" name="Untertitel 2">
            <a:extLst>
              <a:ext uri="{FF2B5EF4-FFF2-40B4-BE49-F238E27FC236}">
                <a16:creationId xmlns:a16="http://schemas.microsoft.com/office/drawing/2014/main" id="{5437EC75-C977-796E-A45A-505C5C175319}"/>
              </a:ext>
            </a:extLst>
          </p:cNvPr>
          <p:cNvSpPr>
            <a:spLocks noGrp="1"/>
          </p:cNvSpPr>
          <p:nvPr>
            <p:ph type="subTitle" idx="1"/>
          </p:nvPr>
        </p:nvSpPr>
        <p:spPr>
          <a:xfrm>
            <a:off x="2042160" y="4602481"/>
            <a:ext cx="9502141" cy="1379220"/>
          </a:xfrm>
        </p:spPr>
        <p:txBody>
          <a:bodyPr>
            <a:normAutofit/>
          </a:bodyPr>
          <a:lstStyle/>
          <a:p>
            <a:pPr algn="r"/>
            <a:r>
              <a:rPr lang="en-GB" sz="2800" b="1" dirty="0">
                <a:solidFill>
                  <a:srgbClr val="FFFFFF"/>
                </a:solidFill>
                <a:effectLst/>
                <a:latin typeface="Arial" panose="020B0604020202020204" pitchFamily="34" charset="0"/>
                <a:ea typeface="Times New Roman" panose="02020603050405020304" pitchFamily="18" charset="0"/>
              </a:rPr>
              <a:t>how to cultivate positive qualities of the mind and reduce antagonists</a:t>
            </a:r>
            <a:endParaRPr lang="de-DE" sz="2800" dirty="0">
              <a:solidFill>
                <a:srgbClr val="FFFFFF"/>
              </a:solidFill>
              <a:effectLst/>
              <a:latin typeface="Times New Roman" panose="02020603050405020304" pitchFamily="18" charset="0"/>
              <a:ea typeface="Times New Roman" panose="02020603050405020304" pitchFamily="18" charset="0"/>
            </a:endParaRPr>
          </a:p>
          <a:p>
            <a:pPr algn="r"/>
            <a:endParaRPr lang="de-DE" dirty="0">
              <a:solidFill>
                <a:srgbClr val="FFFFFF"/>
              </a:solidFill>
            </a:endParaRPr>
          </a:p>
        </p:txBody>
      </p:sp>
    </p:spTree>
    <p:extLst>
      <p:ext uri="{BB962C8B-B14F-4D97-AF65-F5344CB8AC3E}">
        <p14:creationId xmlns:p14="http://schemas.microsoft.com/office/powerpoint/2010/main" val="33360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5887" r="3477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458940" y="5184532"/>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Mental happiness</a:t>
            </a:r>
          </a:p>
        </p:txBody>
      </p:sp>
      <p:sp>
        <p:nvSpPr>
          <p:cNvPr id="3" name="Textfeld 2">
            <a:extLst>
              <a:ext uri="{FF2B5EF4-FFF2-40B4-BE49-F238E27FC236}">
                <a16:creationId xmlns:a16="http://schemas.microsoft.com/office/drawing/2014/main" id="{92F893E4-6DC0-DD96-1199-6FAE1BF07A08}"/>
              </a:ext>
            </a:extLst>
          </p:cNvPr>
          <p:cNvSpPr txBox="1"/>
          <p:nvPr/>
        </p:nvSpPr>
        <p:spPr>
          <a:xfrm>
            <a:off x="6420280" y="486137"/>
            <a:ext cx="5312780" cy="5694744"/>
          </a:xfrm>
          <a:prstGeom prst="rect">
            <a:avLst/>
          </a:prstGeom>
        </p:spPr>
        <p:txBody>
          <a:bodyPr vert="horz" lIns="91440" tIns="45720" rIns="91440" bIns="45720" rtlCol="0">
            <a:normAutofit fontScale="92500" lnSpcReduction="10000"/>
          </a:bodyPr>
          <a:lstStyle/>
          <a:p>
            <a:pPr lvl="1">
              <a:lnSpc>
                <a:spcPct val="120000"/>
              </a:lnSpc>
              <a:spcAft>
                <a:spcPts val="600"/>
              </a:spcAft>
              <a:buClr>
                <a:schemeClr val="tx1"/>
              </a:buClr>
              <a:buSzPct val="75000"/>
            </a:pPr>
            <a:r>
              <a:rPr lang="en-US" sz="2400" b="1" u="sng" dirty="0"/>
              <a:t>Mental</a:t>
            </a:r>
            <a:r>
              <a:rPr lang="en-US" sz="2400" b="1" dirty="0"/>
              <a:t> happiness and freedom from </a:t>
            </a:r>
            <a:r>
              <a:rPr lang="en-US" sz="2400" b="1" u="sng" dirty="0"/>
              <a:t>mental</a:t>
            </a:r>
            <a:r>
              <a:rPr lang="en-US" sz="2400" b="1" dirty="0"/>
              <a:t> suffering </a:t>
            </a:r>
          </a:p>
          <a:p>
            <a:pPr lvl="1">
              <a:lnSpc>
                <a:spcPct val="120000"/>
              </a:lnSpc>
              <a:spcAft>
                <a:spcPts val="600"/>
              </a:spcAft>
              <a:buClr>
                <a:schemeClr val="tx1"/>
              </a:buClr>
              <a:buSzPct val="75000"/>
            </a:pPr>
            <a:endParaRPr lang="en-US" sz="2400" b="1" dirty="0"/>
          </a:p>
          <a:p>
            <a:pPr lvl="1">
              <a:lnSpc>
                <a:spcPct val="120000"/>
              </a:lnSpc>
              <a:spcAft>
                <a:spcPts val="600"/>
              </a:spcAft>
              <a:buClr>
                <a:schemeClr val="tx1"/>
              </a:buClr>
              <a:buSzPct val="75000"/>
            </a:pPr>
            <a:r>
              <a:rPr lang="en-US" sz="2400" b="1" dirty="0"/>
              <a:t>	</a:t>
            </a:r>
            <a:r>
              <a:rPr lang="en-US" sz="2400" b="1" i="1" dirty="0"/>
              <a:t>is more important than</a:t>
            </a:r>
          </a:p>
          <a:p>
            <a:pPr lvl="1">
              <a:lnSpc>
                <a:spcPct val="120000"/>
              </a:lnSpc>
              <a:spcAft>
                <a:spcPts val="600"/>
              </a:spcAft>
              <a:buClr>
                <a:schemeClr val="tx1"/>
              </a:buClr>
              <a:buSzPct val="75000"/>
            </a:pPr>
            <a:endParaRPr lang="en-US" sz="2400" b="1" dirty="0"/>
          </a:p>
          <a:p>
            <a:pPr lvl="1">
              <a:lnSpc>
                <a:spcPct val="120000"/>
              </a:lnSpc>
              <a:spcAft>
                <a:spcPts val="600"/>
              </a:spcAft>
              <a:buClr>
                <a:schemeClr val="tx1"/>
              </a:buClr>
              <a:buSzPct val="75000"/>
            </a:pPr>
            <a:r>
              <a:rPr lang="en-US" sz="2400" b="1" dirty="0"/>
              <a:t>Material happiness and freedom from material suffering</a:t>
            </a:r>
          </a:p>
          <a:p>
            <a:pPr lvl="1">
              <a:lnSpc>
                <a:spcPct val="120000"/>
              </a:lnSpc>
              <a:spcAft>
                <a:spcPts val="600"/>
              </a:spcAft>
              <a:buClr>
                <a:schemeClr val="tx1"/>
              </a:buClr>
              <a:buSzPct val="75000"/>
            </a:pPr>
            <a:endParaRPr lang="en-US" sz="2400" b="1" dirty="0"/>
          </a:p>
          <a:p>
            <a:pPr lvl="1">
              <a:lnSpc>
                <a:spcPct val="120000"/>
              </a:lnSpc>
              <a:spcAft>
                <a:spcPts val="600"/>
              </a:spcAft>
              <a:buClr>
                <a:schemeClr val="tx1"/>
              </a:buClr>
              <a:buSzPct val="75000"/>
            </a:pPr>
            <a:r>
              <a:rPr lang="en-US" sz="2400" b="1" dirty="0"/>
              <a:t>A pleasant feeling tone (</a:t>
            </a:r>
            <a:r>
              <a:rPr lang="en-US" sz="2400" b="1" dirty="0" err="1"/>
              <a:t>skt.</a:t>
            </a:r>
            <a:r>
              <a:rPr lang="en-US" sz="2400" b="1" dirty="0"/>
              <a:t> </a:t>
            </a:r>
            <a:r>
              <a:rPr lang="en-US" sz="2400" b="1" dirty="0" err="1"/>
              <a:t>vedanā</a:t>
            </a:r>
            <a:r>
              <a:rPr lang="en-US" sz="2400" b="1" dirty="0"/>
              <a:t>) and an unpleasant feeling tone can be experienced by all six main minds</a:t>
            </a:r>
          </a:p>
          <a:p>
            <a:pPr lvl="1">
              <a:lnSpc>
                <a:spcPct val="120000"/>
              </a:lnSpc>
              <a:spcAft>
                <a:spcPts val="600"/>
              </a:spcAft>
              <a:buClr>
                <a:schemeClr val="tx1"/>
              </a:buClr>
              <a:buSzPct val="75000"/>
            </a:pPr>
            <a:r>
              <a:rPr lang="en-US" sz="2400" b="1" dirty="0"/>
              <a:t>	</a:t>
            </a:r>
            <a:r>
              <a:rPr lang="en-US" sz="2400" b="1" dirty="0">
                <a:sym typeface="Wingdings" panose="05000000000000000000" pitchFamily="2" charset="2"/>
              </a:rPr>
              <a:t> </a:t>
            </a:r>
            <a:r>
              <a:rPr lang="en-US" sz="2400" b="1" dirty="0"/>
              <a:t>five senses consciousnesses</a:t>
            </a:r>
          </a:p>
          <a:p>
            <a:pPr lvl="1">
              <a:lnSpc>
                <a:spcPct val="120000"/>
              </a:lnSpc>
              <a:spcAft>
                <a:spcPts val="600"/>
              </a:spcAft>
              <a:buClr>
                <a:schemeClr val="tx1"/>
              </a:buClr>
              <a:buSzPct val="75000"/>
            </a:pPr>
            <a:r>
              <a:rPr lang="en-US" sz="2400" b="1" dirty="0"/>
              <a:t>	</a:t>
            </a:r>
            <a:r>
              <a:rPr lang="en-US" sz="2400" b="1" dirty="0">
                <a:sym typeface="Wingdings" panose="05000000000000000000" pitchFamily="2" charset="2"/>
              </a:rPr>
              <a:t> </a:t>
            </a:r>
            <a:r>
              <a:rPr lang="en-US" sz="2400" b="1" dirty="0"/>
              <a:t>mental consciousness</a:t>
            </a:r>
          </a:p>
          <a:p>
            <a:pPr lvl="1">
              <a:lnSpc>
                <a:spcPct val="120000"/>
              </a:lnSpc>
              <a:spcAft>
                <a:spcPts val="600"/>
              </a:spcAft>
              <a:buClr>
                <a:schemeClr val="tx1"/>
              </a:buClr>
              <a:buSzPct val="75000"/>
            </a:pPr>
            <a:endParaRPr lang="en-US" b="1" dirty="0"/>
          </a:p>
          <a:p>
            <a:pPr marL="285750" indent="-285750">
              <a:lnSpc>
                <a:spcPct val="120000"/>
              </a:lnSpc>
              <a:spcAft>
                <a:spcPts val="600"/>
              </a:spcAft>
              <a:buClr>
                <a:schemeClr val="tx1"/>
              </a:buClr>
              <a:buSzPct val="75000"/>
              <a:buFont typeface="Arial" panose="020B0604020202020204" pitchFamily="34" charset="0"/>
              <a:buChar char="•"/>
            </a:pPr>
            <a:endParaRPr lang="en-US" b="1" dirty="0"/>
          </a:p>
          <a:p>
            <a:pPr marL="342900" indent="-28575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29932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C0675B-C1DC-4B7E-944C-64227155E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3108" r="32001" b="2"/>
          <a:stretch/>
        </p:blipFill>
        <p:spPr>
          <a:xfrm>
            <a:off x="20" y="1"/>
            <a:ext cx="4076680" cy="4193426"/>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60591" y="3786475"/>
            <a:ext cx="4178109" cy="1614008"/>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Causes for happiness</a:t>
            </a:r>
          </a:p>
        </p:txBody>
      </p:sp>
      <p:sp>
        <p:nvSpPr>
          <p:cNvPr id="3" name="Textfeld 2">
            <a:extLst>
              <a:ext uri="{FF2B5EF4-FFF2-40B4-BE49-F238E27FC236}">
                <a16:creationId xmlns:a16="http://schemas.microsoft.com/office/drawing/2014/main" id="{92F893E4-6DC0-DD96-1199-6FAE1BF07A08}"/>
              </a:ext>
            </a:extLst>
          </p:cNvPr>
          <p:cNvSpPr txBox="1"/>
          <p:nvPr/>
        </p:nvSpPr>
        <p:spPr>
          <a:xfrm>
            <a:off x="4653024" y="312517"/>
            <a:ext cx="7538956" cy="6204030"/>
          </a:xfrm>
          <a:prstGeom prst="rect">
            <a:avLst/>
          </a:prstGeom>
        </p:spPr>
        <p:txBody>
          <a:bodyPr vert="horz" lIns="91440" tIns="45720" rIns="91440" bIns="45720" rtlCol="0">
            <a:normAutofit fontScale="92500" lnSpcReduction="10000"/>
          </a:bodyPr>
          <a:lstStyle/>
          <a:p>
            <a:pPr marL="228600" lvl="1">
              <a:lnSpc>
                <a:spcPct val="110000"/>
              </a:lnSpc>
              <a:spcAft>
                <a:spcPts val="600"/>
              </a:spcAft>
              <a:buClr>
                <a:schemeClr val="tx1"/>
              </a:buClr>
              <a:buSzPct val="75000"/>
            </a:pPr>
            <a:r>
              <a:rPr lang="en-US" sz="2400" b="1" u="sng" dirty="0"/>
              <a:t>Causes</a:t>
            </a:r>
            <a:r>
              <a:rPr lang="en-US" sz="2400" b="1" dirty="0"/>
              <a:t> for happiness and freedom from suffering can be</a:t>
            </a:r>
          </a:p>
          <a:p>
            <a:pPr marL="228600" lvl="1">
              <a:lnSpc>
                <a:spcPct val="110000"/>
              </a:lnSpc>
              <a:spcAft>
                <a:spcPts val="600"/>
              </a:spcAft>
              <a:buClr>
                <a:schemeClr val="tx1"/>
              </a:buClr>
              <a:buSzPct val="75000"/>
            </a:pPr>
            <a:r>
              <a:rPr lang="en-US" sz="2400" b="1" dirty="0"/>
              <a:t>		detected</a:t>
            </a:r>
          </a:p>
          <a:p>
            <a:pPr marL="228600" lvl="1">
              <a:lnSpc>
                <a:spcPct val="110000"/>
              </a:lnSpc>
              <a:spcAft>
                <a:spcPts val="600"/>
              </a:spcAft>
              <a:buClr>
                <a:schemeClr val="tx1"/>
              </a:buClr>
              <a:buSzPct val="75000"/>
            </a:pPr>
            <a:r>
              <a:rPr lang="en-US" sz="2400" b="1" dirty="0"/>
              <a:t>		analyzed</a:t>
            </a:r>
          </a:p>
          <a:p>
            <a:pPr lvl="1" indent="-228600">
              <a:lnSpc>
                <a:spcPct val="110000"/>
              </a:lnSpc>
              <a:spcAft>
                <a:spcPts val="600"/>
              </a:spcAft>
              <a:buClr>
                <a:schemeClr val="tx1"/>
              </a:buClr>
              <a:buSzPct val="75000"/>
              <a:buFont typeface="Arial" panose="020B0604020202020204" pitchFamily="34" charset="0"/>
              <a:buChar char="•"/>
            </a:pPr>
            <a:endParaRPr lang="en-US" sz="2400" b="1" dirty="0"/>
          </a:p>
          <a:p>
            <a:pPr marL="228600" lvl="1">
              <a:lnSpc>
                <a:spcPct val="110000"/>
              </a:lnSpc>
              <a:spcAft>
                <a:spcPts val="600"/>
              </a:spcAft>
              <a:buClr>
                <a:schemeClr val="tx1"/>
              </a:buClr>
              <a:buSzPct val="75000"/>
            </a:pPr>
            <a:r>
              <a:rPr lang="en-US" sz="2400" b="1" dirty="0"/>
              <a:t>WHOLESOME MENTAL STATES</a:t>
            </a:r>
          </a:p>
          <a:p>
            <a:pPr marL="228600" lvl="1">
              <a:lnSpc>
                <a:spcPct val="110000"/>
              </a:lnSpc>
              <a:spcAft>
                <a:spcPts val="600"/>
              </a:spcAft>
              <a:buClr>
                <a:schemeClr val="tx1"/>
              </a:buClr>
              <a:buSzPct val="75000"/>
            </a:pPr>
            <a:r>
              <a:rPr lang="en-US" sz="2400" b="1" dirty="0"/>
              <a:t>	are causes for</a:t>
            </a:r>
          </a:p>
          <a:p>
            <a:pPr marL="228600" lvl="1">
              <a:lnSpc>
                <a:spcPct val="110000"/>
              </a:lnSpc>
              <a:spcAft>
                <a:spcPts val="600"/>
              </a:spcAft>
              <a:buClr>
                <a:schemeClr val="tx1"/>
              </a:buClr>
              <a:buSzPct val="75000"/>
            </a:pPr>
            <a:r>
              <a:rPr lang="en-US" sz="2400" b="1" dirty="0"/>
              <a:t>	(mental) happiness, inner peace</a:t>
            </a:r>
          </a:p>
          <a:p>
            <a:pPr marL="228600" lvl="1">
              <a:lnSpc>
                <a:spcPct val="110000"/>
              </a:lnSpc>
              <a:spcAft>
                <a:spcPts val="600"/>
              </a:spcAft>
              <a:buClr>
                <a:schemeClr val="tx1"/>
              </a:buClr>
              <a:buSzPct val="75000"/>
            </a:pPr>
            <a:r>
              <a:rPr lang="en-US" sz="2400" b="1" dirty="0"/>
              <a:t>	</a:t>
            </a:r>
            <a:r>
              <a:rPr lang="en-US" sz="2400" b="1" u="sng" dirty="0"/>
              <a:t>Now</a:t>
            </a:r>
            <a:r>
              <a:rPr lang="en-US" sz="2400" b="1" dirty="0"/>
              <a:t> and in the </a:t>
            </a:r>
            <a:r>
              <a:rPr lang="en-US" sz="2400" b="1" u="sng" dirty="0"/>
              <a:t>future</a:t>
            </a:r>
          </a:p>
          <a:p>
            <a:pPr lvl="1" indent="-228600">
              <a:lnSpc>
                <a:spcPct val="110000"/>
              </a:lnSpc>
              <a:spcAft>
                <a:spcPts val="600"/>
              </a:spcAft>
              <a:buClr>
                <a:schemeClr val="tx1"/>
              </a:buClr>
              <a:buSzPct val="75000"/>
              <a:buFont typeface="Arial" panose="020B0604020202020204" pitchFamily="34" charset="0"/>
              <a:buChar char="•"/>
            </a:pPr>
            <a:endParaRPr lang="en-US" sz="2400" b="1" dirty="0"/>
          </a:p>
          <a:p>
            <a:pPr marL="228600" lvl="1">
              <a:lnSpc>
                <a:spcPct val="110000"/>
              </a:lnSpc>
              <a:spcAft>
                <a:spcPts val="600"/>
              </a:spcAft>
              <a:buClr>
                <a:schemeClr val="tx1"/>
              </a:buClr>
              <a:buSzPct val="75000"/>
            </a:pPr>
            <a:r>
              <a:rPr lang="en-US" sz="2400" b="1" dirty="0"/>
              <a:t>UNWHOLESOME MENTAL STATES</a:t>
            </a:r>
          </a:p>
          <a:p>
            <a:pPr marL="228600" lvl="1">
              <a:lnSpc>
                <a:spcPct val="110000"/>
              </a:lnSpc>
              <a:spcAft>
                <a:spcPts val="600"/>
              </a:spcAft>
              <a:buClr>
                <a:schemeClr val="tx1"/>
              </a:buClr>
              <a:buSzPct val="75000"/>
            </a:pPr>
            <a:r>
              <a:rPr lang="en-US" sz="2400" b="1" dirty="0"/>
              <a:t>	are causes for </a:t>
            </a:r>
          </a:p>
          <a:p>
            <a:pPr marL="228600" lvl="1">
              <a:lnSpc>
                <a:spcPct val="110000"/>
              </a:lnSpc>
              <a:spcAft>
                <a:spcPts val="600"/>
              </a:spcAft>
              <a:buClr>
                <a:schemeClr val="tx1"/>
              </a:buClr>
              <a:buSzPct val="75000"/>
            </a:pPr>
            <a:r>
              <a:rPr lang="en-US" sz="2400" b="1" dirty="0"/>
              <a:t>	(mental) unhappiness, inner conflict and suffering</a:t>
            </a:r>
          </a:p>
          <a:p>
            <a:pPr marL="228600" lvl="1">
              <a:lnSpc>
                <a:spcPct val="110000"/>
              </a:lnSpc>
              <a:spcAft>
                <a:spcPts val="600"/>
              </a:spcAft>
              <a:buClr>
                <a:schemeClr val="tx1"/>
              </a:buClr>
              <a:buSzPct val="75000"/>
            </a:pPr>
            <a:r>
              <a:rPr lang="en-US" sz="2400" b="1" dirty="0"/>
              <a:t>	</a:t>
            </a:r>
            <a:r>
              <a:rPr lang="en-US" sz="2400" b="1" u="sng" dirty="0"/>
              <a:t>Now</a:t>
            </a:r>
            <a:r>
              <a:rPr lang="en-US" sz="2400" b="1" dirty="0"/>
              <a:t> and in the </a:t>
            </a:r>
            <a:r>
              <a:rPr lang="en-US" sz="2400" b="1" u="sng" dirty="0"/>
              <a:t>future</a:t>
            </a:r>
          </a:p>
          <a:p>
            <a:pPr marL="285750" indent="-228600">
              <a:lnSpc>
                <a:spcPct val="110000"/>
              </a:lnSpc>
              <a:spcAft>
                <a:spcPts val="600"/>
              </a:spcAft>
              <a:buClr>
                <a:schemeClr val="tx1"/>
              </a:buClr>
              <a:buSzPct val="75000"/>
              <a:buFont typeface="Arial" panose="020B0604020202020204" pitchFamily="34" charset="0"/>
              <a:buChar char="•"/>
            </a:pPr>
            <a:endParaRPr lang="en-US" sz="1600" b="1" dirty="0"/>
          </a:p>
          <a:p>
            <a:pPr marL="342900" indent="-228600">
              <a:lnSpc>
                <a:spcPct val="110000"/>
              </a:lnSpc>
              <a:spcAft>
                <a:spcPts val="600"/>
              </a:spcAft>
              <a:buClr>
                <a:schemeClr val="tx1"/>
              </a:buClr>
              <a:buSzPct val="75000"/>
              <a:buFont typeface="Arial" panose="020B0604020202020204" pitchFamily="34" charset="0"/>
              <a:buChar char="•"/>
            </a:pPr>
            <a:endParaRPr lang="en-US" sz="1600" dirty="0"/>
          </a:p>
        </p:txBody>
      </p:sp>
    </p:spTree>
    <p:extLst>
      <p:ext uri="{BB962C8B-B14F-4D97-AF65-F5344CB8AC3E}">
        <p14:creationId xmlns:p14="http://schemas.microsoft.com/office/powerpoint/2010/main" val="34376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5887" r="3477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458940" y="5184532"/>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Mini-max-principle</a:t>
            </a:r>
          </a:p>
        </p:txBody>
      </p:sp>
      <p:sp>
        <p:nvSpPr>
          <p:cNvPr id="3" name="Textfeld 2">
            <a:extLst>
              <a:ext uri="{FF2B5EF4-FFF2-40B4-BE49-F238E27FC236}">
                <a16:creationId xmlns:a16="http://schemas.microsoft.com/office/drawing/2014/main" id="{92F893E4-6DC0-DD96-1199-6FAE1BF07A08}"/>
              </a:ext>
            </a:extLst>
          </p:cNvPr>
          <p:cNvSpPr txBox="1"/>
          <p:nvPr/>
        </p:nvSpPr>
        <p:spPr>
          <a:xfrm>
            <a:off x="6204030" y="798653"/>
            <a:ext cx="5787342" cy="5694744"/>
          </a:xfrm>
          <a:prstGeom prst="rect">
            <a:avLst/>
          </a:prstGeom>
        </p:spPr>
        <p:txBody>
          <a:bodyPr vert="horz" lIns="91440" tIns="45720" rIns="91440" bIns="45720" rtlCol="0">
            <a:normAutofit lnSpcReduction="10000"/>
          </a:bodyPr>
          <a:lstStyle/>
          <a:p>
            <a:pPr lvl="1">
              <a:lnSpc>
                <a:spcPct val="120000"/>
              </a:lnSpc>
              <a:spcAft>
                <a:spcPts val="600"/>
              </a:spcAft>
              <a:buClr>
                <a:schemeClr val="tx1"/>
              </a:buClr>
              <a:buSzPct val="75000"/>
            </a:pPr>
            <a:r>
              <a:rPr lang="en-US" sz="2800" b="1" dirty="0"/>
              <a:t>INCREASING wholesome mental states </a:t>
            </a:r>
          </a:p>
          <a:p>
            <a:pPr lvl="1">
              <a:lnSpc>
                <a:spcPct val="120000"/>
              </a:lnSpc>
              <a:spcAft>
                <a:spcPts val="600"/>
              </a:spcAft>
              <a:buClr>
                <a:schemeClr val="tx1"/>
              </a:buClr>
              <a:buSzPct val="75000"/>
            </a:pPr>
            <a:endParaRPr lang="en-US" sz="2800" b="1" dirty="0"/>
          </a:p>
          <a:p>
            <a:pPr lvl="1">
              <a:lnSpc>
                <a:spcPct val="120000"/>
              </a:lnSpc>
              <a:spcAft>
                <a:spcPts val="600"/>
              </a:spcAft>
              <a:buClr>
                <a:schemeClr val="tx1"/>
              </a:buClr>
              <a:buSzPct val="75000"/>
            </a:pPr>
            <a:r>
              <a:rPr lang="en-US" sz="2800" b="1" dirty="0"/>
              <a:t>and</a:t>
            </a:r>
          </a:p>
          <a:p>
            <a:pPr lvl="1">
              <a:lnSpc>
                <a:spcPct val="120000"/>
              </a:lnSpc>
              <a:spcAft>
                <a:spcPts val="600"/>
              </a:spcAft>
              <a:buClr>
                <a:schemeClr val="tx1"/>
              </a:buClr>
              <a:buSzPct val="75000"/>
            </a:pPr>
            <a:endParaRPr lang="en-US" sz="2800" b="1" dirty="0"/>
          </a:p>
          <a:p>
            <a:pPr lvl="1">
              <a:lnSpc>
                <a:spcPct val="120000"/>
              </a:lnSpc>
              <a:spcAft>
                <a:spcPts val="600"/>
              </a:spcAft>
              <a:buClr>
                <a:schemeClr val="tx1"/>
              </a:buClr>
              <a:buSzPct val="75000"/>
            </a:pPr>
            <a:r>
              <a:rPr lang="en-US" sz="2800" b="1" dirty="0"/>
              <a:t>DECREASING unwholesome mental states </a:t>
            </a:r>
          </a:p>
          <a:p>
            <a:pPr lvl="1">
              <a:lnSpc>
                <a:spcPct val="120000"/>
              </a:lnSpc>
              <a:spcAft>
                <a:spcPts val="600"/>
              </a:spcAft>
              <a:buClr>
                <a:schemeClr val="tx1"/>
              </a:buClr>
              <a:buSzPct val="75000"/>
            </a:pPr>
            <a:endParaRPr lang="en-US" sz="2800" b="1" dirty="0"/>
          </a:p>
          <a:p>
            <a:pPr lvl="1">
              <a:lnSpc>
                <a:spcPct val="120000"/>
              </a:lnSpc>
              <a:spcAft>
                <a:spcPts val="600"/>
              </a:spcAft>
              <a:buClr>
                <a:schemeClr val="tx1"/>
              </a:buClr>
              <a:buSzPct val="75000"/>
            </a:pPr>
            <a:r>
              <a:rPr lang="en-US" sz="2800" b="1" dirty="0"/>
              <a:t>is part of the spiritual endeavor (effort, </a:t>
            </a:r>
            <a:r>
              <a:rPr lang="en-US" sz="2800" b="1" dirty="0" err="1"/>
              <a:t>skt.</a:t>
            </a:r>
            <a:r>
              <a:rPr lang="en-US" sz="2800" b="1" dirty="0"/>
              <a:t> </a:t>
            </a:r>
            <a:r>
              <a:rPr lang="en-US" sz="2800" b="1" dirty="0" err="1"/>
              <a:t>vīrya</a:t>
            </a:r>
            <a:r>
              <a:rPr lang="en-US" sz="2800" b="1" dirty="0"/>
              <a:t>)</a:t>
            </a:r>
          </a:p>
          <a:p>
            <a:pPr lvl="1">
              <a:lnSpc>
                <a:spcPct val="120000"/>
              </a:lnSpc>
              <a:spcAft>
                <a:spcPts val="600"/>
              </a:spcAft>
              <a:buClr>
                <a:schemeClr val="tx1"/>
              </a:buClr>
              <a:buSzPct val="75000"/>
            </a:pPr>
            <a:endParaRPr lang="en-US" sz="2800" b="1" dirty="0"/>
          </a:p>
          <a:p>
            <a:pPr marL="342900" indent="-28575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30676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C0675B-C1DC-4B7E-944C-64227155E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3108" r="32001" b="2"/>
          <a:stretch/>
        </p:blipFill>
        <p:spPr>
          <a:xfrm>
            <a:off x="20" y="1"/>
            <a:ext cx="4076680" cy="4193426"/>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60591" y="3786475"/>
            <a:ext cx="4178109" cy="1614008"/>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Mini-max-principle</a:t>
            </a:r>
          </a:p>
        </p:txBody>
      </p:sp>
      <p:sp>
        <p:nvSpPr>
          <p:cNvPr id="3" name="Textfeld 2">
            <a:extLst>
              <a:ext uri="{FF2B5EF4-FFF2-40B4-BE49-F238E27FC236}">
                <a16:creationId xmlns:a16="http://schemas.microsoft.com/office/drawing/2014/main" id="{92F893E4-6DC0-DD96-1199-6FAE1BF07A08}"/>
              </a:ext>
            </a:extLst>
          </p:cNvPr>
          <p:cNvSpPr txBox="1"/>
          <p:nvPr/>
        </p:nvSpPr>
        <p:spPr>
          <a:xfrm>
            <a:off x="4595149" y="486137"/>
            <a:ext cx="7315200" cy="5810491"/>
          </a:xfrm>
          <a:prstGeom prst="rect">
            <a:avLst/>
          </a:prstGeom>
        </p:spPr>
        <p:txBody>
          <a:bodyPr vert="horz" lIns="91440" tIns="45720" rIns="91440" bIns="45720" rtlCol="0">
            <a:normAutofit lnSpcReduction="10000"/>
          </a:bodyPr>
          <a:lstStyle/>
          <a:p>
            <a:pPr marL="228600" lvl="1">
              <a:lnSpc>
                <a:spcPct val="110000"/>
              </a:lnSpc>
              <a:spcAft>
                <a:spcPts val="600"/>
              </a:spcAft>
              <a:buClr>
                <a:schemeClr val="tx1"/>
              </a:buClr>
              <a:buSzPct val="75000"/>
            </a:pPr>
            <a:r>
              <a:rPr lang="en-US" sz="2400" b="1" dirty="0"/>
              <a:t>Effort </a:t>
            </a:r>
            <a:r>
              <a:rPr lang="en-US" sz="2400" b="1" dirty="0">
                <a:sym typeface="Wingdings" panose="05000000000000000000" pitchFamily="2" charset="2"/>
              </a:rPr>
              <a:t>(</a:t>
            </a:r>
            <a:r>
              <a:rPr lang="en-US" sz="2400" b="1" dirty="0"/>
              <a:t>“joyous perseverance”) encompasses four activities</a:t>
            </a:r>
          </a:p>
          <a:p>
            <a:pPr marL="228600" lvl="1">
              <a:lnSpc>
                <a:spcPct val="110000"/>
              </a:lnSpc>
              <a:spcAft>
                <a:spcPts val="600"/>
              </a:spcAft>
              <a:buClr>
                <a:schemeClr val="tx1"/>
              </a:buClr>
              <a:buSzPct val="75000"/>
            </a:pPr>
            <a:endParaRPr lang="en-US" sz="2400" b="1" dirty="0"/>
          </a:p>
          <a:p>
            <a:pPr marL="228600" lvl="1">
              <a:lnSpc>
                <a:spcPct val="110000"/>
              </a:lnSpc>
              <a:spcAft>
                <a:spcPts val="600"/>
              </a:spcAft>
              <a:buClr>
                <a:schemeClr val="tx1"/>
              </a:buClr>
              <a:buSzPct val="75000"/>
            </a:pPr>
            <a:r>
              <a:rPr lang="en-US" sz="2000" b="1" dirty="0"/>
              <a:t>1) 	to </a:t>
            </a:r>
            <a:r>
              <a:rPr lang="en-US" sz="2000" b="1" u="sng" dirty="0"/>
              <a:t>prevent</a:t>
            </a:r>
            <a:r>
              <a:rPr lang="en-US" sz="2000" b="1" dirty="0"/>
              <a:t> the initial development of </a:t>
            </a:r>
            <a:r>
              <a:rPr lang="en-US" sz="2000" b="1" u="sng" dirty="0"/>
              <a:t>destructive</a:t>
            </a:r>
            <a:r>
              <a:rPr lang="en-US" sz="2000" b="1" dirty="0"/>
              <a:t> mental states (which have not yet manifested in the psyche)</a:t>
            </a:r>
          </a:p>
          <a:p>
            <a:pPr marL="228600" lvl="1">
              <a:lnSpc>
                <a:spcPct val="110000"/>
              </a:lnSpc>
              <a:spcAft>
                <a:spcPts val="600"/>
              </a:spcAft>
              <a:buClr>
                <a:schemeClr val="tx1"/>
              </a:buClr>
              <a:buSzPct val="75000"/>
            </a:pPr>
            <a:endParaRPr lang="en-US" sz="2000" b="1" dirty="0"/>
          </a:p>
          <a:p>
            <a:pPr marL="228600" lvl="1">
              <a:lnSpc>
                <a:spcPct val="110000"/>
              </a:lnSpc>
              <a:spcAft>
                <a:spcPts val="600"/>
              </a:spcAft>
              <a:buClr>
                <a:schemeClr val="tx1"/>
              </a:buClr>
              <a:buSzPct val="75000"/>
            </a:pPr>
            <a:r>
              <a:rPr lang="en-US" sz="2000" b="1" dirty="0"/>
              <a:t>2)	to </a:t>
            </a:r>
            <a:r>
              <a:rPr lang="en-US" sz="2000" b="1" u="sng" dirty="0"/>
              <a:t>abandon</a:t>
            </a:r>
            <a:r>
              <a:rPr lang="en-US" sz="2000" b="1" dirty="0"/>
              <a:t> the </a:t>
            </a:r>
            <a:r>
              <a:rPr lang="en-US" sz="2000" b="1" u="sng" dirty="0"/>
              <a:t>destructive</a:t>
            </a:r>
            <a:r>
              <a:rPr lang="en-US" sz="2000" b="1" dirty="0"/>
              <a:t> mental states that have already manifested in the psyche</a:t>
            </a:r>
          </a:p>
          <a:p>
            <a:pPr marL="228600" lvl="1">
              <a:lnSpc>
                <a:spcPct val="110000"/>
              </a:lnSpc>
              <a:spcAft>
                <a:spcPts val="600"/>
              </a:spcAft>
              <a:buClr>
                <a:schemeClr val="tx1"/>
              </a:buClr>
              <a:buSzPct val="75000"/>
            </a:pPr>
            <a:endParaRPr lang="en-US" sz="2000" b="1" dirty="0"/>
          </a:p>
          <a:p>
            <a:pPr marL="228600" lvl="1">
              <a:lnSpc>
                <a:spcPct val="110000"/>
              </a:lnSpc>
              <a:spcAft>
                <a:spcPts val="600"/>
              </a:spcAft>
              <a:buClr>
                <a:schemeClr val="tx1"/>
              </a:buClr>
              <a:buSzPct val="75000"/>
            </a:pPr>
            <a:r>
              <a:rPr lang="en-US" sz="2000" b="1" dirty="0"/>
              <a:t>3) 	to </a:t>
            </a:r>
            <a:r>
              <a:rPr lang="en-US" sz="2000" b="1" u="sng" dirty="0"/>
              <a:t>cultivate</a:t>
            </a:r>
            <a:r>
              <a:rPr lang="en-US" sz="2000" b="1" dirty="0"/>
              <a:t> </a:t>
            </a:r>
            <a:r>
              <a:rPr lang="en-US" sz="2000" b="1" u="sng" dirty="0"/>
              <a:t>constructive</a:t>
            </a:r>
            <a:r>
              <a:rPr lang="en-US" sz="2000" b="1" dirty="0"/>
              <a:t> mental states (initiate and build up healthy mind resources)</a:t>
            </a:r>
          </a:p>
          <a:p>
            <a:pPr marL="228600" lvl="1">
              <a:lnSpc>
                <a:spcPct val="110000"/>
              </a:lnSpc>
              <a:spcAft>
                <a:spcPts val="600"/>
              </a:spcAft>
              <a:buClr>
                <a:schemeClr val="tx1"/>
              </a:buClr>
              <a:buSzPct val="75000"/>
            </a:pPr>
            <a:endParaRPr lang="en-US" sz="2000" b="1" dirty="0"/>
          </a:p>
          <a:p>
            <a:pPr marL="228600" lvl="1">
              <a:lnSpc>
                <a:spcPct val="110000"/>
              </a:lnSpc>
              <a:spcAft>
                <a:spcPts val="600"/>
              </a:spcAft>
              <a:buClr>
                <a:schemeClr val="tx1"/>
              </a:buClr>
              <a:buSzPct val="75000"/>
            </a:pPr>
            <a:r>
              <a:rPr lang="en-US" sz="2000" b="1" dirty="0"/>
              <a:t>4)	to </a:t>
            </a:r>
            <a:r>
              <a:rPr lang="en-US" sz="2000" b="1" u="sng" dirty="0"/>
              <a:t>maintain</a:t>
            </a:r>
            <a:r>
              <a:rPr lang="en-US" sz="2000" b="1" dirty="0"/>
              <a:t> such </a:t>
            </a:r>
            <a:r>
              <a:rPr lang="en-US" sz="2000" b="1" u="sng" dirty="0"/>
              <a:t>constructive</a:t>
            </a:r>
            <a:r>
              <a:rPr lang="en-US" sz="2000" b="1" dirty="0"/>
              <a:t> mental states (strengthen the healthy mind and subsequently build up resilience by doing so). </a:t>
            </a:r>
          </a:p>
          <a:p>
            <a:pPr marL="228600" lvl="1">
              <a:lnSpc>
                <a:spcPct val="110000"/>
              </a:lnSpc>
              <a:spcAft>
                <a:spcPts val="600"/>
              </a:spcAft>
              <a:buClr>
                <a:schemeClr val="tx1"/>
              </a:buClr>
              <a:buSzPct val="75000"/>
            </a:pPr>
            <a:endParaRPr lang="en-US" sz="2000" b="1" dirty="0"/>
          </a:p>
          <a:p>
            <a:pPr marL="342900" indent="-228600">
              <a:lnSpc>
                <a:spcPct val="110000"/>
              </a:lnSpc>
              <a:spcAft>
                <a:spcPts val="600"/>
              </a:spcAft>
              <a:buClr>
                <a:schemeClr val="tx1"/>
              </a:buClr>
              <a:buSzPct val="75000"/>
              <a:buFont typeface="Arial" panose="020B0604020202020204" pitchFamily="34" charset="0"/>
              <a:buChar char="•"/>
            </a:pPr>
            <a:endParaRPr lang="en-US" sz="2000" dirty="0"/>
          </a:p>
        </p:txBody>
      </p:sp>
    </p:spTree>
    <p:extLst>
      <p:ext uri="{BB962C8B-B14F-4D97-AF65-F5344CB8AC3E}">
        <p14:creationId xmlns:p14="http://schemas.microsoft.com/office/powerpoint/2010/main" val="34899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tue of Buddha in a garden">
            <a:extLst>
              <a:ext uri="{FF2B5EF4-FFF2-40B4-BE49-F238E27FC236}">
                <a16:creationId xmlns:a16="http://schemas.microsoft.com/office/drawing/2014/main" id="{BFEE439F-BB95-3118-BD27-44E79327C256}"/>
              </a:ext>
            </a:extLst>
          </p:cNvPr>
          <p:cNvPicPr>
            <a:picLocks noChangeAspect="1"/>
          </p:cNvPicPr>
          <p:nvPr/>
        </p:nvPicPr>
        <p:blipFill rotWithShape="1">
          <a:blip r:embed="rId3"/>
          <a:srcRect t="13039" b="2375"/>
          <a:stretch/>
        </p:blipFill>
        <p:spPr>
          <a:xfrm>
            <a:off x="-4" y="10"/>
            <a:ext cx="12192000" cy="6857990"/>
          </a:xfrm>
          <a:prstGeom prst="rect">
            <a:avLst/>
          </a:prstGeom>
        </p:spPr>
      </p:pic>
      <p:sp>
        <p:nvSpPr>
          <p:cNvPr id="16" name="Rectangle 15">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31FC0D-910B-FC06-23D1-9B1E3C7150F4}"/>
              </a:ext>
            </a:extLst>
          </p:cNvPr>
          <p:cNvSpPr>
            <a:spLocks noGrp="1"/>
          </p:cNvSpPr>
          <p:nvPr>
            <p:ph type="title"/>
          </p:nvPr>
        </p:nvSpPr>
        <p:spPr>
          <a:xfrm>
            <a:off x="652370" y="647700"/>
            <a:ext cx="4357235" cy="4114800"/>
          </a:xfrm>
        </p:spPr>
        <p:txBody>
          <a:bodyPr vert="horz" lIns="91440" tIns="45720" rIns="91440" bIns="45720" rtlCol="0" anchor="t">
            <a:normAutofit fontScale="90000"/>
          </a:bodyPr>
          <a:lstStyle/>
          <a:p>
            <a:r>
              <a:rPr lang="en-US" dirty="0"/>
              <a:t>What are wholesome (destructive) and unwholesome (destructive) mental states? </a:t>
            </a:r>
          </a:p>
        </p:txBody>
      </p:sp>
    </p:spTree>
    <p:extLst>
      <p:ext uri="{BB962C8B-B14F-4D97-AF65-F5344CB8AC3E}">
        <p14:creationId xmlns:p14="http://schemas.microsoft.com/office/powerpoint/2010/main" val="23144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tue of Buddha in a garden">
            <a:extLst>
              <a:ext uri="{FF2B5EF4-FFF2-40B4-BE49-F238E27FC236}">
                <a16:creationId xmlns:a16="http://schemas.microsoft.com/office/drawing/2014/main" id="{BFEE439F-BB95-3118-BD27-44E79327C256}"/>
              </a:ext>
            </a:extLst>
          </p:cNvPr>
          <p:cNvPicPr>
            <a:picLocks noChangeAspect="1"/>
          </p:cNvPicPr>
          <p:nvPr/>
        </p:nvPicPr>
        <p:blipFill rotWithShape="1">
          <a:blip r:embed="rId3"/>
          <a:srcRect t="24913" b="12639"/>
          <a:stretch/>
        </p:blipFill>
        <p:spPr>
          <a:xfrm>
            <a:off x="20" y="-1"/>
            <a:ext cx="12191979" cy="5063112"/>
          </a:xfrm>
          <a:prstGeom prst="rect">
            <a:avLst/>
          </a:prstGeom>
        </p:spPr>
      </p:pic>
      <p:sp>
        <p:nvSpPr>
          <p:cNvPr id="2" name="Titel 1">
            <a:extLst>
              <a:ext uri="{FF2B5EF4-FFF2-40B4-BE49-F238E27FC236}">
                <a16:creationId xmlns:a16="http://schemas.microsoft.com/office/drawing/2014/main" id="{A931FC0D-910B-FC06-23D1-9B1E3C7150F4}"/>
              </a:ext>
            </a:extLst>
          </p:cNvPr>
          <p:cNvSpPr>
            <a:spLocks noGrp="1"/>
          </p:cNvSpPr>
          <p:nvPr>
            <p:ph type="title"/>
          </p:nvPr>
        </p:nvSpPr>
        <p:spPr>
          <a:xfrm>
            <a:off x="647701" y="647701"/>
            <a:ext cx="4833620" cy="3233419"/>
          </a:xfrm>
        </p:spPr>
        <p:txBody>
          <a:bodyPr vert="horz" lIns="91440" tIns="45720" rIns="91440" bIns="45720" rtlCol="0" anchor="t">
            <a:normAutofit/>
          </a:bodyPr>
          <a:lstStyle/>
          <a:p>
            <a:r>
              <a:rPr lang="en-US"/>
              <a:t>Buddha</a:t>
            </a:r>
          </a:p>
        </p:txBody>
      </p:sp>
      <p:sp>
        <p:nvSpPr>
          <p:cNvPr id="3" name="Textfeld 2">
            <a:extLst>
              <a:ext uri="{FF2B5EF4-FFF2-40B4-BE49-F238E27FC236}">
                <a16:creationId xmlns:a16="http://schemas.microsoft.com/office/drawing/2014/main" id="{D6A1230F-C460-DACF-1679-5BBBC02F6BBE}"/>
              </a:ext>
            </a:extLst>
          </p:cNvPr>
          <p:cNvSpPr txBox="1"/>
          <p:nvPr/>
        </p:nvSpPr>
        <p:spPr>
          <a:xfrm>
            <a:off x="647701" y="5393803"/>
            <a:ext cx="10012583" cy="954107"/>
          </a:xfrm>
          <a:prstGeom prst="rect">
            <a:avLst/>
          </a:prstGeom>
          <a:noFill/>
        </p:spPr>
        <p:txBody>
          <a:bodyPr wrap="square" rtlCol="0">
            <a:spAutoFit/>
          </a:bodyPr>
          <a:lstStyle/>
          <a:p>
            <a:r>
              <a:rPr lang="en-US" sz="2800" dirty="0"/>
              <a:t>It is said, the Buddha used to say “</a:t>
            </a:r>
            <a:r>
              <a:rPr lang="en-US" sz="2800" dirty="0" err="1"/>
              <a:t>ehipasiko</a:t>
            </a:r>
            <a:r>
              <a:rPr lang="en-US" sz="2800" dirty="0"/>
              <a:t>” which means “come and see for yourself”.</a:t>
            </a:r>
            <a:endParaRPr lang="de-DE" sz="2800" dirty="0"/>
          </a:p>
        </p:txBody>
      </p:sp>
    </p:spTree>
    <p:extLst>
      <p:ext uri="{BB962C8B-B14F-4D97-AF65-F5344CB8AC3E}">
        <p14:creationId xmlns:p14="http://schemas.microsoft.com/office/powerpoint/2010/main" val="179093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2D1A0D-7B68-40C2-A9E0-CF1874576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lking together in a domestic suit and a red umbrella">
            <a:extLst>
              <a:ext uri="{FF2B5EF4-FFF2-40B4-BE49-F238E27FC236}">
                <a16:creationId xmlns:a16="http://schemas.microsoft.com/office/drawing/2014/main" id="{E860A731-62CC-F86F-C36A-EE945484F239}"/>
              </a:ext>
            </a:extLst>
          </p:cNvPr>
          <p:cNvPicPr>
            <a:picLocks noChangeAspect="1"/>
          </p:cNvPicPr>
          <p:nvPr/>
        </p:nvPicPr>
        <p:blipFill rotWithShape="1">
          <a:blip r:embed="rId3"/>
          <a:srcRect l="12696" r="7748"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43199"/>
            <a:ext cx="12192000" cy="4114801"/>
          </a:xfrm>
          <a:prstGeom prst="rect">
            <a:avLst/>
          </a:prstGeom>
          <a:gradFill>
            <a:gsLst>
              <a:gs pos="0">
                <a:srgbClr val="000000">
                  <a:alpha val="0"/>
                </a:srgbClr>
              </a:gs>
              <a:gs pos="100000">
                <a:srgbClr val="000000">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17A608-A15C-FFBA-1FF7-2E5ABFE4BF54}"/>
              </a:ext>
            </a:extLst>
          </p:cNvPr>
          <p:cNvSpPr>
            <a:spLocks noGrp="1"/>
          </p:cNvSpPr>
          <p:nvPr>
            <p:ph type="title"/>
          </p:nvPr>
        </p:nvSpPr>
        <p:spPr>
          <a:xfrm>
            <a:off x="1981200" y="2362200"/>
            <a:ext cx="6172200" cy="2400300"/>
          </a:xfrm>
        </p:spPr>
        <p:txBody>
          <a:bodyPr vert="horz" lIns="91440" tIns="45720" rIns="91440" bIns="45720" rtlCol="0" anchor="b">
            <a:normAutofit/>
          </a:bodyPr>
          <a:lstStyle/>
          <a:p>
            <a:r>
              <a:rPr lang="en-US" dirty="0"/>
              <a:t>Three groups of qualities</a:t>
            </a:r>
          </a:p>
        </p:txBody>
      </p:sp>
    </p:spTree>
    <p:extLst>
      <p:ext uri="{BB962C8B-B14F-4D97-AF65-F5344CB8AC3E}">
        <p14:creationId xmlns:p14="http://schemas.microsoft.com/office/powerpoint/2010/main" val="163337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9E69AA-EBCE-499E-81FE-10A8414B1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17A608-A15C-FFBA-1FF7-2E5ABFE4BF54}"/>
              </a:ext>
            </a:extLst>
          </p:cNvPr>
          <p:cNvSpPr>
            <a:spLocks noGrp="1"/>
          </p:cNvSpPr>
          <p:nvPr>
            <p:ph type="title"/>
          </p:nvPr>
        </p:nvSpPr>
        <p:spPr>
          <a:xfrm>
            <a:off x="637541" y="314960"/>
            <a:ext cx="7846059" cy="647093"/>
          </a:xfrm>
        </p:spPr>
        <p:txBody>
          <a:bodyPr vert="horz" lIns="91440" tIns="45720" rIns="91440" bIns="45720" rtlCol="0" anchor="t">
            <a:normAutofit/>
          </a:bodyPr>
          <a:lstStyle/>
          <a:p>
            <a:r>
              <a:rPr lang="en-US" sz="3200" dirty="0"/>
              <a:t>Three groups of qualities</a:t>
            </a:r>
          </a:p>
        </p:txBody>
      </p:sp>
      <p:pic>
        <p:nvPicPr>
          <p:cNvPr id="5" name="Picture 4" descr="Walking together in a domestic suit and a red umbrella">
            <a:extLst>
              <a:ext uri="{FF2B5EF4-FFF2-40B4-BE49-F238E27FC236}">
                <a16:creationId xmlns:a16="http://schemas.microsoft.com/office/drawing/2014/main" id="{E860A731-62CC-F86F-C36A-EE945484F239}"/>
              </a:ext>
            </a:extLst>
          </p:cNvPr>
          <p:cNvPicPr>
            <a:picLocks noChangeAspect="1"/>
          </p:cNvPicPr>
          <p:nvPr/>
        </p:nvPicPr>
        <p:blipFill rotWithShape="1">
          <a:blip r:embed="rId3"/>
          <a:srcRect l="12696" r="7748" b="1"/>
          <a:stretch/>
        </p:blipFill>
        <p:spPr>
          <a:xfrm>
            <a:off x="4883972" y="1561493"/>
            <a:ext cx="6660328" cy="3746373"/>
          </a:xfrm>
          <a:prstGeom prst="rect">
            <a:avLst/>
          </a:prstGeom>
        </p:spPr>
      </p:pic>
      <p:sp>
        <p:nvSpPr>
          <p:cNvPr id="3" name="Textfeld 2">
            <a:extLst>
              <a:ext uri="{FF2B5EF4-FFF2-40B4-BE49-F238E27FC236}">
                <a16:creationId xmlns:a16="http://schemas.microsoft.com/office/drawing/2014/main" id="{7E0B04D4-EB2B-A944-DF66-CA425FBC7BC6}"/>
              </a:ext>
            </a:extLst>
          </p:cNvPr>
          <p:cNvSpPr txBox="1"/>
          <p:nvPr/>
        </p:nvSpPr>
        <p:spPr>
          <a:xfrm>
            <a:off x="548640" y="1358025"/>
            <a:ext cx="2987040" cy="1754326"/>
          </a:xfrm>
          <a:prstGeom prst="rect">
            <a:avLst/>
          </a:prstGeom>
          <a:noFill/>
        </p:spPr>
        <p:txBody>
          <a:bodyPr wrap="square" rtlCol="0">
            <a:spAutoFit/>
          </a:bodyPr>
          <a:lstStyle/>
          <a:p>
            <a:r>
              <a:rPr lang="de-DE" b="1" dirty="0" err="1"/>
              <a:t>Collecting</a:t>
            </a:r>
            <a:r>
              <a:rPr lang="de-DE" b="1" dirty="0"/>
              <a:t> </a:t>
            </a:r>
            <a:r>
              <a:rPr lang="de-DE" b="1" dirty="0" err="1"/>
              <a:t>the</a:t>
            </a:r>
            <a:r>
              <a:rPr lang="de-DE" b="1" dirty="0"/>
              <a:t> </a:t>
            </a:r>
            <a:r>
              <a:rPr lang="de-DE" b="1" dirty="0" err="1"/>
              <a:t>mind</a:t>
            </a:r>
            <a:r>
              <a:rPr lang="de-DE" b="1" dirty="0"/>
              <a:t> </a:t>
            </a:r>
            <a:r>
              <a:rPr lang="de-DE" dirty="0"/>
              <a:t>(</a:t>
            </a:r>
            <a:r>
              <a:rPr lang="de-DE" dirty="0" err="1"/>
              <a:t>skt</a:t>
            </a:r>
            <a:r>
              <a:rPr lang="de-DE" dirty="0"/>
              <a:t>. </a:t>
            </a:r>
            <a:r>
              <a:rPr lang="de-DE" dirty="0" err="1"/>
              <a:t>samādhi</a:t>
            </a:r>
            <a:r>
              <a:rPr lang="de-DE" dirty="0"/>
              <a:t>) &amp; </a:t>
            </a:r>
            <a:r>
              <a:rPr lang="de-DE" b="1" dirty="0" err="1"/>
              <a:t>Mindfulness</a:t>
            </a:r>
            <a:r>
              <a:rPr lang="de-DE" dirty="0"/>
              <a:t> (</a:t>
            </a:r>
            <a:r>
              <a:rPr lang="de-DE" dirty="0" err="1"/>
              <a:t>skt</a:t>
            </a:r>
            <a:r>
              <a:rPr lang="de-DE" dirty="0"/>
              <a:t>. </a:t>
            </a:r>
            <a:r>
              <a:rPr lang="de-DE" dirty="0" err="1"/>
              <a:t>smṛti</a:t>
            </a:r>
            <a:r>
              <a:rPr lang="de-DE" dirty="0"/>
              <a:t>)</a:t>
            </a:r>
          </a:p>
          <a:p>
            <a:pPr marL="285750" indent="-285750">
              <a:buFont typeface="Arial" panose="020B0604020202020204" pitchFamily="34" charset="0"/>
              <a:buChar char="•"/>
            </a:pPr>
            <a:r>
              <a:rPr lang="de-DE" dirty="0" err="1"/>
              <a:t>Focused</a:t>
            </a:r>
            <a:endParaRPr lang="de-DE" dirty="0"/>
          </a:p>
          <a:p>
            <a:pPr marL="285750" indent="-285750">
              <a:buFont typeface="Arial" panose="020B0604020202020204" pitchFamily="34" charset="0"/>
              <a:buChar char="•"/>
            </a:pPr>
            <a:r>
              <a:rPr lang="de-DE" dirty="0" err="1"/>
              <a:t>Attentive</a:t>
            </a:r>
            <a:endParaRPr lang="de-DE" dirty="0"/>
          </a:p>
          <a:p>
            <a:pPr marL="285750" indent="-285750">
              <a:buFont typeface="Arial" panose="020B0604020202020204" pitchFamily="34" charset="0"/>
              <a:buChar char="•"/>
            </a:pPr>
            <a:r>
              <a:rPr lang="de-DE" dirty="0"/>
              <a:t>Open </a:t>
            </a:r>
            <a:r>
              <a:rPr lang="de-DE" dirty="0" err="1"/>
              <a:t>awareness</a:t>
            </a:r>
            <a:endParaRPr lang="de-DE" dirty="0"/>
          </a:p>
        </p:txBody>
      </p:sp>
      <p:sp>
        <p:nvSpPr>
          <p:cNvPr id="4" name="Textfeld 3">
            <a:extLst>
              <a:ext uri="{FF2B5EF4-FFF2-40B4-BE49-F238E27FC236}">
                <a16:creationId xmlns:a16="http://schemas.microsoft.com/office/drawing/2014/main" id="{F789C039-0F7F-84F1-0A5F-73C436957E10}"/>
              </a:ext>
            </a:extLst>
          </p:cNvPr>
          <p:cNvSpPr txBox="1"/>
          <p:nvPr/>
        </p:nvSpPr>
        <p:spPr>
          <a:xfrm>
            <a:off x="548640" y="3317722"/>
            <a:ext cx="3517982" cy="1200329"/>
          </a:xfrm>
          <a:prstGeom prst="rect">
            <a:avLst/>
          </a:prstGeom>
          <a:noFill/>
        </p:spPr>
        <p:txBody>
          <a:bodyPr wrap="square" rtlCol="0">
            <a:spAutoFit/>
          </a:bodyPr>
          <a:lstStyle/>
          <a:p>
            <a:r>
              <a:rPr lang="de-DE" b="1" dirty="0" err="1"/>
              <a:t>Constructive</a:t>
            </a:r>
            <a:r>
              <a:rPr lang="de-DE" b="1" dirty="0"/>
              <a:t>/Heart </a:t>
            </a:r>
            <a:r>
              <a:rPr lang="de-DE" b="1" dirty="0" err="1"/>
              <a:t>Qualities</a:t>
            </a:r>
            <a:endParaRPr lang="de-DE" b="1" dirty="0"/>
          </a:p>
          <a:p>
            <a:pPr marL="285750" indent="-285750">
              <a:buFont typeface="Arial" panose="020B0604020202020204" pitchFamily="34" charset="0"/>
              <a:buChar char="•"/>
            </a:pPr>
            <a:r>
              <a:rPr lang="de-DE" dirty="0"/>
              <a:t>Loving </a:t>
            </a:r>
            <a:r>
              <a:rPr lang="de-DE" dirty="0" err="1"/>
              <a:t>Kindness</a:t>
            </a:r>
            <a:r>
              <a:rPr lang="de-DE" dirty="0"/>
              <a:t>, </a:t>
            </a:r>
            <a:r>
              <a:rPr lang="de-DE" dirty="0" err="1"/>
              <a:t>Compassion</a:t>
            </a:r>
            <a:r>
              <a:rPr lang="de-DE" dirty="0"/>
              <a:t>, </a:t>
            </a:r>
            <a:r>
              <a:rPr lang="de-DE" dirty="0" err="1"/>
              <a:t>gratitude</a:t>
            </a:r>
            <a:r>
              <a:rPr lang="de-DE" dirty="0"/>
              <a:t> etc.</a:t>
            </a:r>
          </a:p>
          <a:p>
            <a:pPr marL="285750" indent="-285750">
              <a:buFont typeface="Arial" panose="020B0604020202020204" pitchFamily="34" charset="0"/>
              <a:buChar char="•"/>
            </a:pPr>
            <a:r>
              <a:rPr lang="de-DE" dirty="0"/>
              <a:t>Values, </a:t>
            </a:r>
            <a:r>
              <a:rPr lang="de-DE" dirty="0" err="1"/>
              <a:t>Perceptions</a:t>
            </a:r>
            <a:r>
              <a:rPr lang="de-DE" dirty="0"/>
              <a:t>, Beliefs</a:t>
            </a:r>
          </a:p>
        </p:txBody>
      </p:sp>
      <p:sp>
        <p:nvSpPr>
          <p:cNvPr id="6" name="Textfeld 5">
            <a:extLst>
              <a:ext uri="{FF2B5EF4-FFF2-40B4-BE49-F238E27FC236}">
                <a16:creationId xmlns:a16="http://schemas.microsoft.com/office/drawing/2014/main" id="{11EB7944-7734-5891-4864-A2F58F4DB37A}"/>
              </a:ext>
            </a:extLst>
          </p:cNvPr>
          <p:cNvSpPr txBox="1"/>
          <p:nvPr/>
        </p:nvSpPr>
        <p:spPr>
          <a:xfrm>
            <a:off x="548640" y="4723422"/>
            <a:ext cx="2987040" cy="1200329"/>
          </a:xfrm>
          <a:prstGeom prst="rect">
            <a:avLst/>
          </a:prstGeom>
          <a:noFill/>
        </p:spPr>
        <p:txBody>
          <a:bodyPr wrap="square" rtlCol="0">
            <a:spAutoFit/>
          </a:bodyPr>
          <a:lstStyle/>
          <a:p>
            <a:r>
              <a:rPr lang="de-DE" b="1" dirty="0"/>
              <a:t>De-</a:t>
            </a:r>
            <a:r>
              <a:rPr lang="de-DE" b="1" dirty="0" err="1"/>
              <a:t>Constructive</a:t>
            </a:r>
            <a:endParaRPr lang="de-DE" b="1" dirty="0"/>
          </a:p>
          <a:p>
            <a:pPr marL="285750" indent="-285750">
              <a:buFont typeface="Arial" panose="020B0604020202020204" pitchFamily="34" charset="0"/>
              <a:buChar char="•"/>
            </a:pPr>
            <a:r>
              <a:rPr lang="de-DE" dirty="0"/>
              <a:t>Insight </a:t>
            </a:r>
            <a:r>
              <a:rPr lang="de-DE" dirty="0" err="1"/>
              <a:t>through</a:t>
            </a:r>
            <a:r>
              <a:rPr lang="de-DE" dirty="0"/>
              <a:t> </a:t>
            </a:r>
            <a:r>
              <a:rPr lang="de-DE" dirty="0" err="1"/>
              <a:t>analysis</a:t>
            </a:r>
            <a:r>
              <a:rPr lang="de-DE" dirty="0"/>
              <a:t> </a:t>
            </a:r>
            <a:r>
              <a:rPr lang="de-DE" dirty="0" err="1"/>
              <a:t>of</a:t>
            </a:r>
            <a:r>
              <a:rPr lang="de-DE" dirty="0"/>
              <a:t> </a:t>
            </a:r>
            <a:r>
              <a:rPr lang="de-DE" dirty="0" err="1"/>
              <a:t>object</a:t>
            </a:r>
            <a:r>
              <a:rPr lang="de-DE" dirty="0"/>
              <a:t>/</a:t>
            </a:r>
            <a:r>
              <a:rPr lang="de-DE" dirty="0" err="1"/>
              <a:t>subject</a:t>
            </a:r>
            <a:endParaRPr lang="de-DE" dirty="0"/>
          </a:p>
          <a:p>
            <a:pPr marL="285750" indent="-285750">
              <a:buFont typeface="Arial" panose="020B0604020202020204" pitchFamily="34" charset="0"/>
              <a:buChar char="•"/>
            </a:pPr>
            <a:r>
              <a:rPr lang="de-DE" dirty="0"/>
              <a:t>Non-</a:t>
            </a:r>
            <a:r>
              <a:rPr lang="de-DE" dirty="0" err="1"/>
              <a:t>Dualism</a:t>
            </a:r>
            <a:endParaRPr lang="de-DE" dirty="0"/>
          </a:p>
        </p:txBody>
      </p:sp>
    </p:spTree>
    <p:extLst>
      <p:ext uri="{BB962C8B-B14F-4D97-AF65-F5344CB8AC3E}">
        <p14:creationId xmlns:p14="http://schemas.microsoft.com/office/powerpoint/2010/main" val="27904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8C5A24-0D67-4D91-A8AB-79267D9CC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81604165-C357-8F20-D54C-F543B18F1CB7}"/>
              </a:ext>
            </a:extLst>
          </p:cNvPr>
          <p:cNvPicPr>
            <a:picLocks noChangeAspect="1"/>
          </p:cNvPicPr>
          <p:nvPr/>
        </p:nvPicPr>
        <p:blipFill rotWithShape="1">
          <a:blip r:embed="rId2"/>
          <a:srcRect t="15089" b="641"/>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5040" y="235039"/>
            <a:ext cx="6858000" cy="6387921"/>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6CA0D5-34F6-1E2A-42E4-2C33CE074ECB}"/>
              </a:ext>
            </a:extLst>
          </p:cNvPr>
          <p:cNvSpPr>
            <a:spLocks noGrp="1"/>
          </p:cNvSpPr>
          <p:nvPr>
            <p:ph type="title"/>
          </p:nvPr>
        </p:nvSpPr>
        <p:spPr>
          <a:xfrm>
            <a:off x="647700" y="1327354"/>
            <a:ext cx="5448300" cy="3435145"/>
          </a:xfrm>
        </p:spPr>
        <p:txBody>
          <a:bodyPr vert="horz" lIns="91440" tIns="45720" rIns="91440" bIns="45720" rtlCol="0" anchor="b">
            <a:normAutofit/>
          </a:bodyPr>
          <a:lstStyle/>
          <a:p>
            <a:r>
              <a:rPr lang="en-US"/>
              <a:t>mindfulness</a:t>
            </a:r>
          </a:p>
        </p:txBody>
      </p:sp>
    </p:spTree>
    <p:extLst>
      <p:ext uri="{BB962C8B-B14F-4D97-AF65-F5344CB8AC3E}">
        <p14:creationId xmlns:p14="http://schemas.microsoft.com/office/powerpoint/2010/main" val="66570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81604165-C357-8F20-D54C-F543B18F1CB7}"/>
              </a:ext>
            </a:extLst>
          </p:cNvPr>
          <p:cNvPicPr>
            <a:picLocks noChangeAspect="1"/>
          </p:cNvPicPr>
          <p:nvPr/>
        </p:nvPicPr>
        <p:blipFill rotWithShape="1">
          <a:blip r:embed="rId3"/>
          <a:srcRect l="21013" r="-1" b="-1"/>
          <a:stretch/>
        </p:blipFill>
        <p:spPr>
          <a:xfrm>
            <a:off x="20" y="10"/>
            <a:ext cx="8115280" cy="6857990"/>
          </a:xfrm>
          <a:prstGeom prst="rect">
            <a:avLst/>
          </a:prstGeom>
        </p:spPr>
      </p:pic>
      <p:sp>
        <p:nvSpPr>
          <p:cNvPr id="2" name="Titel 1">
            <a:extLst>
              <a:ext uri="{FF2B5EF4-FFF2-40B4-BE49-F238E27FC236}">
                <a16:creationId xmlns:a16="http://schemas.microsoft.com/office/drawing/2014/main" id="{136CA0D5-34F6-1E2A-42E4-2C33CE074ECB}"/>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mindfulness</a:t>
            </a:r>
          </a:p>
        </p:txBody>
      </p:sp>
      <p:sp>
        <p:nvSpPr>
          <p:cNvPr id="3" name="Textfeld 2">
            <a:extLst>
              <a:ext uri="{FF2B5EF4-FFF2-40B4-BE49-F238E27FC236}">
                <a16:creationId xmlns:a16="http://schemas.microsoft.com/office/drawing/2014/main" id="{D02973A2-6492-8B97-CF77-15191E74EA85}"/>
              </a:ext>
            </a:extLst>
          </p:cNvPr>
          <p:cNvSpPr txBox="1"/>
          <p:nvPr/>
        </p:nvSpPr>
        <p:spPr>
          <a:xfrm>
            <a:off x="8341360" y="419100"/>
            <a:ext cx="3677920" cy="5791200"/>
          </a:xfrm>
          <a:prstGeom prst="rect">
            <a:avLst/>
          </a:prstGeom>
        </p:spPr>
        <p:txBody>
          <a:bodyPr vert="horz" lIns="91440" tIns="45720" rIns="91440" bIns="45720" rtlCol="0">
            <a:normAutofit fontScale="77500" lnSpcReduction="20000"/>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There are different definitions and understandings of mindfulness!* Most known is that of Kabat-Zinn.</a:t>
            </a:r>
          </a:p>
          <a:p>
            <a:pPr marL="285750" indent="-228600">
              <a:lnSpc>
                <a:spcPct val="120000"/>
              </a:lnSpc>
              <a:spcAft>
                <a:spcPts val="600"/>
              </a:spcAft>
              <a:buClr>
                <a:schemeClr val="tx1"/>
              </a:buClr>
              <a:buSzPct val="75000"/>
              <a:buFont typeface="Arial" panose="020B0604020202020204" pitchFamily="34" charset="0"/>
              <a:buChar char="•"/>
            </a:pPr>
            <a:r>
              <a:rPr lang="en-US" dirty="0"/>
              <a:t>“Right Mindfulness”: </a:t>
            </a:r>
            <a:r>
              <a:rPr lang="en-US" i="1" dirty="0"/>
              <a:t>“And what, monks, is right mindfulness? Here, a monk dwells contemplating the body in the body, </a:t>
            </a:r>
            <a:r>
              <a:rPr lang="en-US" b="1" i="1" dirty="0"/>
              <a:t>ardent, clearly comprehending, mindful,</a:t>
            </a:r>
            <a:r>
              <a:rPr lang="en-US" i="1" dirty="0"/>
              <a:t> having removed covetousness and displeasure in regard to the world. … This is called right mindfulness.”* </a:t>
            </a:r>
          </a:p>
          <a:p>
            <a:pPr marL="285750" indent="-228600">
              <a:lnSpc>
                <a:spcPct val="120000"/>
              </a:lnSpc>
              <a:spcAft>
                <a:spcPts val="600"/>
              </a:spcAft>
              <a:buClr>
                <a:schemeClr val="tx1"/>
              </a:buClr>
              <a:buSzPct val="75000"/>
              <a:buFont typeface="Arial" panose="020B0604020202020204" pitchFamily="34" charset="0"/>
              <a:buChar char="•"/>
            </a:pPr>
            <a:r>
              <a:rPr lang="en-US" dirty="0"/>
              <a:t>Basically </a:t>
            </a:r>
            <a:r>
              <a:rPr lang="en-US" b="1" dirty="0"/>
              <a:t>mindfulness</a:t>
            </a:r>
            <a:r>
              <a:rPr lang="en-US" dirty="0"/>
              <a:t> (</a:t>
            </a:r>
            <a:r>
              <a:rPr lang="en-US" dirty="0" err="1"/>
              <a:t>skt.</a:t>
            </a:r>
            <a:r>
              <a:rPr lang="en-US" dirty="0"/>
              <a:t>: </a:t>
            </a:r>
            <a:r>
              <a:rPr lang="de-DE" dirty="0" err="1"/>
              <a:t>smṛti</a:t>
            </a:r>
            <a:r>
              <a:rPr lang="en-US" dirty="0"/>
              <a:t>) and </a:t>
            </a:r>
            <a:r>
              <a:rPr lang="en-US" b="1" dirty="0"/>
              <a:t>clear comprehension</a:t>
            </a:r>
            <a:r>
              <a:rPr lang="en-US" dirty="0"/>
              <a:t> (or introspection, </a:t>
            </a:r>
            <a:r>
              <a:rPr lang="en-US" dirty="0" err="1"/>
              <a:t>skt.</a:t>
            </a:r>
            <a:r>
              <a:rPr lang="en-US" dirty="0"/>
              <a:t> </a:t>
            </a:r>
            <a:r>
              <a:rPr lang="en-US" dirty="0" err="1"/>
              <a:t>samprajñāna</a:t>
            </a:r>
            <a:r>
              <a:rPr lang="en-US" dirty="0"/>
              <a:t>) should coexist.</a:t>
            </a:r>
          </a:p>
          <a:p>
            <a:pPr marL="285750" indent="-228600">
              <a:lnSpc>
                <a:spcPct val="120000"/>
              </a:lnSpc>
              <a:spcAft>
                <a:spcPts val="600"/>
              </a:spcAft>
              <a:buClr>
                <a:schemeClr val="tx1"/>
              </a:buClr>
              <a:buSzPct val="75000"/>
              <a:buFont typeface="Arial" panose="020B0604020202020204" pitchFamily="34" charset="0"/>
              <a:buChar char="•"/>
            </a:pPr>
            <a:r>
              <a:rPr lang="en-US" dirty="0"/>
              <a:t>Based on both mental qualities can be </a:t>
            </a:r>
          </a:p>
          <a:p>
            <a:pPr>
              <a:lnSpc>
                <a:spcPct val="120000"/>
              </a:lnSpc>
              <a:spcAft>
                <a:spcPts val="600"/>
              </a:spcAft>
              <a:buClr>
                <a:schemeClr val="tx1"/>
              </a:buClr>
              <a:buSzPct val="75000"/>
            </a:pPr>
            <a:r>
              <a:rPr lang="en-US" dirty="0"/>
              <a:t>	cultivated,</a:t>
            </a:r>
          </a:p>
          <a:p>
            <a:pPr>
              <a:lnSpc>
                <a:spcPct val="120000"/>
              </a:lnSpc>
              <a:spcAft>
                <a:spcPts val="600"/>
              </a:spcAft>
              <a:buClr>
                <a:schemeClr val="tx1"/>
              </a:buClr>
              <a:buSzPct val="75000"/>
            </a:pPr>
            <a:r>
              <a:rPr lang="en-US" dirty="0"/>
              <a:t>	strengthened</a:t>
            </a:r>
          </a:p>
          <a:p>
            <a:pPr>
              <a:lnSpc>
                <a:spcPct val="120000"/>
              </a:lnSpc>
              <a:spcAft>
                <a:spcPts val="600"/>
              </a:spcAft>
              <a:buClr>
                <a:schemeClr val="tx1"/>
              </a:buClr>
              <a:buSzPct val="75000"/>
            </a:pPr>
            <a:r>
              <a:rPr lang="en-US" dirty="0"/>
              <a:t>	nourished</a:t>
            </a:r>
          </a:p>
          <a:p>
            <a:pPr>
              <a:lnSpc>
                <a:spcPct val="120000"/>
              </a:lnSpc>
              <a:spcAft>
                <a:spcPts val="600"/>
              </a:spcAft>
              <a:buClr>
                <a:schemeClr val="tx1"/>
              </a:buClr>
              <a:buSzPct val="75000"/>
            </a:pPr>
            <a:endParaRPr lang="en-US" sz="1600" dirty="0"/>
          </a:p>
          <a:p>
            <a:pPr>
              <a:lnSpc>
                <a:spcPct val="120000"/>
              </a:lnSpc>
              <a:spcAft>
                <a:spcPts val="600"/>
              </a:spcAft>
              <a:buClr>
                <a:schemeClr val="tx1"/>
              </a:buClr>
              <a:buSzPct val="75000"/>
            </a:pPr>
            <a:r>
              <a:rPr lang="en-US" sz="1600" dirty="0"/>
              <a:t>* see: “</a:t>
            </a:r>
            <a:r>
              <a:rPr lang="en-US" sz="1600" dirty="0">
                <a:hlinkClick r:id="rId4"/>
              </a:rPr>
              <a:t>Is Mindfulness Present-Centered and Nonjudgmental? A Discussion of the Cognitive Dimensions of Mindfulness</a:t>
            </a:r>
            <a:r>
              <a:rPr lang="en-US" sz="1600" dirty="0"/>
              <a:t>” by Georges B. Dreyfus</a:t>
            </a:r>
          </a:p>
          <a:p>
            <a:pPr>
              <a:lnSpc>
                <a:spcPct val="120000"/>
              </a:lnSpc>
              <a:spcAft>
                <a:spcPts val="600"/>
              </a:spcAft>
              <a:buClr>
                <a:schemeClr val="tx1"/>
              </a:buClr>
              <a:buSzPct val="75000"/>
            </a:pPr>
            <a:r>
              <a:rPr lang="en-US" sz="1600" dirty="0"/>
              <a:t>* DN 22.21 (II 313; LDB 348-49). MN 141.30 (III 252; MLDB 1100-1101). SN 45:8 (V 9-10; CDB 1529)</a:t>
            </a:r>
          </a:p>
          <a:p>
            <a:pPr marL="285750" indent="-285750">
              <a:lnSpc>
                <a:spcPct val="120000"/>
              </a:lnSpc>
              <a:spcAft>
                <a:spcPts val="600"/>
              </a:spcAft>
              <a:buClr>
                <a:schemeClr val="tx1"/>
              </a:buClr>
              <a:buSzPct val="75000"/>
              <a:buFont typeface="Arial" panose="020B0604020202020204" pitchFamily="34" charset="0"/>
              <a:buChar char="•"/>
            </a:pPr>
            <a:endParaRPr lang="en-US" sz="1600" dirty="0"/>
          </a:p>
        </p:txBody>
      </p:sp>
    </p:spTree>
    <p:extLst>
      <p:ext uri="{BB962C8B-B14F-4D97-AF65-F5344CB8AC3E}">
        <p14:creationId xmlns:p14="http://schemas.microsoft.com/office/powerpoint/2010/main" val="129261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Person, Menschliches Gesicht, Kleidung, Mönch enthält.&#10;&#10;Automatisch generierte Beschreibung">
            <a:extLst>
              <a:ext uri="{FF2B5EF4-FFF2-40B4-BE49-F238E27FC236}">
                <a16:creationId xmlns:a16="http://schemas.microsoft.com/office/drawing/2014/main" id="{91EAB23A-1DE8-939F-B82C-37EC27FD5A93}"/>
              </a:ext>
            </a:extLst>
          </p:cNvPr>
          <p:cNvPicPr>
            <a:picLocks noChangeAspect="1"/>
          </p:cNvPicPr>
          <p:nvPr/>
        </p:nvPicPr>
        <p:blipFill rotWithShape="1">
          <a:blip r:embed="rId2">
            <a:extLst>
              <a:ext uri="{28A0092B-C50C-407E-A947-70E740481C1C}">
                <a14:useLocalDpi xmlns:a14="http://schemas.microsoft.com/office/drawing/2010/main" val="0"/>
              </a:ext>
            </a:extLst>
          </a:blip>
          <a:srcRect l="39209" r="1457"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1FA94A6-673D-C616-0065-21C6654F60BF}"/>
              </a:ext>
            </a:extLst>
          </p:cNvPr>
          <p:cNvSpPr>
            <a:spLocks noGrp="1"/>
          </p:cNvSpPr>
          <p:nvPr>
            <p:ph type="title"/>
          </p:nvPr>
        </p:nvSpPr>
        <p:spPr>
          <a:xfrm>
            <a:off x="2053613" y="5242851"/>
            <a:ext cx="4238748" cy="2371660"/>
          </a:xfrm>
        </p:spPr>
        <p:txBody>
          <a:bodyPr anchor="t">
            <a:normAutofit/>
          </a:bodyPr>
          <a:lstStyle/>
          <a:p>
            <a:r>
              <a:rPr lang="de-DE" dirty="0"/>
              <a:t>Tenzin Peljor</a:t>
            </a:r>
          </a:p>
        </p:txBody>
      </p:sp>
      <p:sp>
        <p:nvSpPr>
          <p:cNvPr id="3" name="Inhaltsplatzhalter 2">
            <a:extLst>
              <a:ext uri="{FF2B5EF4-FFF2-40B4-BE49-F238E27FC236}">
                <a16:creationId xmlns:a16="http://schemas.microsoft.com/office/drawing/2014/main" id="{5ADC8BE4-D140-4BE1-4FB6-F32DCBA9AE24}"/>
              </a:ext>
            </a:extLst>
          </p:cNvPr>
          <p:cNvSpPr>
            <a:spLocks noGrp="1"/>
          </p:cNvSpPr>
          <p:nvPr>
            <p:ph idx="1"/>
          </p:nvPr>
        </p:nvSpPr>
        <p:spPr>
          <a:xfrm>
            <a:off x="6292361" y="263770"/>
            <a:ext cx="5703277" cy="6594230"/>
          </a:xfrm>
        </p:spPr>
        <p:txBody>
          <a:bodyPr>
            <a:normAutofit fontScale="92500"/>
          </a:bodyPr>
          <a:lstStyle/>
          <a:p>
            <a:r>
              <a:rPr lang="de-DE" dirty="0" err="1"/>
              <a:t>Tibetan</a:t>
            </a:r>
            <a:r>
              <a:rPr lang="de-DE" dirty="0"/>
              <a:t> Buddhist </a:t>
            </a:r>
            <a:r>
              <a:rPr lang="de-DE" dirty="0" err="1"/>
              <a:t>monk</a:t>
            </a:r>
            <a:r>
              <a:rPr lang="de-DE" dirty="0"/>
              <a:t> (</a:t>
            </a:r>
            <a:r>
              <a:rPr lang="de-DE" dirty="0" err="1"/>
              <a:t>ordained</a:t>
            </a:r>
            <a:r>
              <a:rPr lang="de-DE" dirty="0"/>
              <a:t> </a:t>
            </a:r>
            <a:r>
              <a:rPr lang="de-DE" dirty="0" err="1"/>
              <a:t>by</a:t>
            </a:r>
            <a:r>
              <a:rPr lang="de-DE" dirty="0"/>
              <a:t> H.H. </a:t>
            </a:r>
            <a:r>
              <a:rPr lang="de-DE" dirty="0" err="1"/>
              <a:t>the</a:t>
            </a:r>
            <a:r>
              <a:rPr lang="de-DE" dirty="0"/>
              <a:t> Dalai Lama, India)</a:t>
            </a:r>
          </a:p>
          <a:p>
            <a:r>
              <a:rPr lang="de-DE" dirty="0"/>
              <a:t>Graduate </a:t>
            </a:r>
            <a:r>
              <a:rPr lang="de-DE" dirty="0" err="1"/>
              <a:t>of</a:t>
            </a:r>
            <a:r>
              <a:rPr lang="de-DE" dirty="0"/>
              <a:t> </a:t>
            </a:r>
            <a:r>
              <a:rPr lang="de-DE" dirty="0" err="1"/>
              <a:t>the</a:t>
            </a:r>
            <a:r>
              <a:rPr lang="de-DE" dirty="0"/>
              <a:t> </a:t>
            </a:r>
            <a:r>
              <a:rPr lang="de-DE" dirty="0" err="1"/>
              <a:t>FPMT‘s</a:t>
            </a:r>
            <a:r>
              <a:rPr lang="de-DE" dirty="0"/>
              <a:t> Masters </a:t>
            </a:r>
            <a:r>
              <a:rPr lang="de-DE" dirty="0" err="1"/>
              <a:t>Program</a:t>
            </a:r>
            <a:r>
              <a:rPr lang="de-DE" dirty="0"/>
              <a:t> in Buddhist Studies (</a:t>
            </a:r>
            <a:r>
              <a:rPr lang="de-DE" dirty="0" err="1"/>
              <a:t>Italy</a:t>
            </a:r>
            <a:r>
              <a:rPr lang="de-DE" dirty="0"/>
              <a:t>)</a:t>
            </a:r>
          </a:p>
          <a:p>
            <a:r>
              <a:rPr lang="de-DE" dirty="0"/>
              <a:t>Graduate </a:t>
            </a:r>
            <a:r>
              <a:rPr lang="de-DE" dirty="0" err="1"/>
              <a:t>of</a:t>
            </a:r>
            <a:r>
              <a:rPr lang="de-DE" dirty="0"/>
              <a:t> </a:t>
            </a:r>
            <a:r>
              <a:rPr lang="de-DE" dirty="0" err="1"/>
              <a:t>the</a:t>
            </a:r>
            <a:r>
              <a:rPr lang="de-DE" dirty="0"/>
              <a:t> </a:t>
            </a:r>
            <a:r>
              <a:rPr lang="de-DE" dirty="0" err="1"/>
              <a:t>Mindfulness</a:t>
            </a:r>
            <a:r>
              <a:rPr lang="de-DE" dirty="0"/>
              <a:t> Teacher </a:t>
            </a:r>
            <a:r>
              <a:rPr lang="de-DE" dirty="0" err="1"/>
              <a:t>Certification</a:t>
            </a:r>
            <a:r>
              <a:rPr lang="de-DE" dirty="0"/>
              <a:t> </a:t>
            </a:r>
            <a:r>
              <a:rPr lang="de-DE" dirty="0" err="1"/>
              <a:t>Program</a:t>
            </a:r>
            <a:r>
              <a:rPr lang="de-DE" dirty="0"/>
              <a:t> </a:t>
            </a:r>
            <a:r>
              <a:rPr lang="de-DE" dirty="0" err="1"/>
              <a:t>by</a:t>
            </a:r>
            <a:r>
              <a:rPr lang="de-DE" dirty="0"/>
              <a:t> Tara Brach &amp; Dr. Jack </a:t>
            </a:r>
            <a:r>
              <a:rPr lang="de-DE" dirty="0" err="1"/>
              <a:t>Kornfield</a:t>
            </a:r>
            <a:r>
              <a:rPr lang="de-DE" dirty="0"/>
              <a:t> (USA)</a:t>
            </a:r>
          </a:p>
          <a:p>
            <a:r>
              <a:rPr lang="de-DE" dirty="0" err="1"/>
              <a:t>Pre</a:t>
            </a:r>
            <a:r>
              <a:rPr lang="de-DE" dirty="0"/>
              <a:t>-Diploma Computer Science (Germany)</a:t>
            </a:r>
          </a:p>
          <a:p>
            <a:r>
              <a:rPr lang="de-DE" dirty="0"/>
              <a:t>Post-gradual Study </a:t>
            </a:r>
            <a:r>
              <a:rPr lang="de-DE" dirty="0" err="1"/>
              <a:t>of</a:t>
            </a:r>
            <a:r>
              <a:rPr lang="de-DE" dirty="0"/>
              <a:t> Theatre Education (Germany)</a:t>
            </a:r>
          </a:p>
          <a:p>
            <a:r>
              <a:rPr lang="de-DE" dirty="0"/>
              <a:t>Working </a:t>
            </a:r>
            <a:r>
              <a:rPr lang="de-DE" dirty="0" err="1"/>
              <a:t>with</a:t>
            </a:r>
            <a:r>
              <a:rPr lang="de-DE" dirty="0"/>
              <a:t> </a:t>
            </a:r>
            <a:r>
              <a:rPr lang="de-DE" dirty="0" err="1"/>
              <a:t>kids</a:t>
            </a:r>
            <a:r>
              <a:rPr lang="de-DE" dirty="0"/>
              <a:t>, </a:t>
            </a:r>
            <a:r>
              <a:rPr lang="de-DE" dirty="0" err="1"/>
              <a:t>young</a:t>
            </a:r>
            <a:r>
              <a:rPr lang="de-DE" dirty="0"/>
              <a:t> </a:t>
            </a:r>
            <a:r>
              <a:rPr lang="de-DE" dirty="0" err="1"/>
              <a:t>people</a:t>
            </a:r>
            <a:r>
              <a:rPr lang="de-DE" dirty="0"/>
              <a:t>, </a:t>
            </a:r>
            <a:r>
              <a:rPr lang="de-DE" dirty="0" err="1"/>
              <a:t>prisoners</a:t>
            </a:r>
            <a:r>
              <a:rPr lang="de-DE" dirty="0"/>
              <a:t>, </a:t>
            </a:r>
            <a:r>
              <a:rPr lang="de-DE" dirty="0" err="1"/>
              <a:t>drug</a:t>
            </a:r>
            <a:r>
              <a:rPr lang="de-DE" dirty="0"/>
              <a:t> </a:t>
            </a:r>
            <a:r>
              <a:rPr lang="de-DE" dirty="0" err="1"/>
              <a:t>addicts</a:t>
            </a:r>
            <a:r>
              <a:rPr lang="de-DE" dirty="0"/>
              <a:t> – </a:t>
            </a:r>
            <a:r>
              <a:rPr lang="de-DE" dirty="0" err="1"/>
              <a:t>with</a:t>
            </a:r>
            <a:r>
              <a:rPr lang="de-DE" dirty="0"/>
              <a:t> a </a:t>
            </a:r>
            <a:r>
              <a:rPr lang="de-DE" dirty="0" err="1"/>
              <a:t>focus</a:t>
            </a:r>
            <a:r>
              <a:rPr lang="de-DE" dirty="0"/>
              <a:t> on </a:t>
            </a:r>
            <a:r>
              <a:rPr lang="de-DE" dirty="0" err="1"/>
              <a:t>emotion</a:t>
            </a:r>
            <a:r>
              <a:rPr lang="de-DE" dirty="0"/>
              <a:t> </a:t>
            </a:r>
            <a:r>
              <a:rPr lang="de-DE" dirty="0" err="1"/>
              <a:t>regulation</a:t>
            </a:r>
            <a:endParaRPr lang="de-DE" dirty="0"/>
          </a:p>
          <a:p>
            <a:r>
              <a:rPr lang="de-DE" dirty="0" err="1"/>
              <a:t>Local</a:t>
            </a:r>
            <a:r>
              <a:rPr lang="de-DE" dirty="0"/>
              <a:t> and international </a:t>
            </a:r>
            <a:r>
              <a:rPr lang="de-DE" dirty="0" err="1"/>
              <a:t>teacher</a:t>
            </a:r>
            <a:r>
              <a:rPr lang="de-DE" dirty="0"/>
              <a:t> </a:t>
            </a:r>
            <a:r>
              <a:rPr lang="de-DE" dirty="0" err="1"/>
              <a:t>based</a:t>
            </a:r>
            <a:r>
              <a:rPr lang="de-DE" dirty="0"/>
              <a:t> in Germany </a:t>
            </a:r>
            <a:r>
              <a:rPr lang="de-DE" dirty="0" err="1"/>
              <a:t>leading</a:t>
            </a:r>
            <a:r>
              <a:rPr lang="de-DE" dirty="0"/>
              <a:t> different </a:t>
            </a:r>
            <a:r>
              <a:rPr lang="de-DE" dirty="0" err="1"/>
              <a:t>Buddhism</a:t>
            </a:r>
            <a:r>
              <a:rPr lang="de-DE" dirty="0"/>
              <a:t> in-person and online </a:t>
            </a:r>
            <a:r>
              <a:rPr lang="de-DE" dirty="0" err="1"/>
              <a:t>study</a:t>
            </a:r>
            <a:r>
              <a:rPr lang="de-DE" dirty="0"/>
              <a:t> and </a:t>
            </a:r>
            <a:r>
              <a:rPr lang="de-DE" dirty="0" err="1"/>
              <a:t>meditation</a:t>
            </a:r>
            <a:r>
              <a:rPr lang="de-DE" dirty="0"/>
              <a:t> </a:t>
            </a:r>
            <a:r>
              <a:rPr lang="de-DE" dirty="0" err="1"/>
              <a:t>programs</a:t>
            </a:r>
            <a:endParaRPr lang="de-DE" dirty="0"/>
          </a:p>
          <a:p>
            <a:r>
              <a:rPr lang="de-DE" dirty="0"/>
              <a:t>Specialized in </a:t>
            </a:r>
            <a:r>
              <a:rPr lang="de-DE" dirty="0" err="1"/>
              <a:t>dynamics</a:t>
            </a:r>
            <a:r>
              <a:rPr lang="de-DE" dirty="0"/>
              <a:t> </a:t>
            </a:r>
            <a:r>
              <a:rPr lang="de-DE" dirty="0" err="1"/>
              <a:t>of</a:t>
            </a:r>
            <a:r>
              <a:rPr lang="de-DE" dirty="0"/>
              <a:t> </a:t>
            </a:r>
            <a:r>
              <a:rPr lang="de-DE" dirty="0" err="1"/>
              <a:t>religious</a:t>
            </a:r>
            <a:r>
              <a:rPr lang="de-DE" dirty="0"/>
              <a:t> </a:t>
            </a:r>
            <a:r>
              <a:rPr lang="de-DE" dirty="0" err="1"/>
              <a:t>cults</a:t>
            </a:r>
            <a:endParaRPr lang="de-DE" dirty="0"/>
          </a:p>
          <a:p>
            <a:endParaRPr lang="de-DE" dirty="0"/>
          </a:p>
        </p:txBody>
      </p:sp>
    </p:spTree>
    <p:extLst>
      <p:ext uri="{BB962C8B-B14F-4D97-AF65-F5344CB8AC3E}">
        <p14:creationId xmlns:p14="http://schemas.microsoft.com/office/powerpoint/2010/main" val="7066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81604165-C357-8F20-D54C-F543B18F1CB7}"/>
              </a:ext>
            </a:extLst>
          </p:cNvPr>
          <p:cNvPicPr>
            <a:picLocks noChangeAspect="1"/>
          </p:cNvPicPr>
          <p:nvPr/>
        </p:nvPicPr>
        <p:blipFill rotWithShape="1">
          <a:blip r:embed="rId3"/>
          <a:srcRect l="21013" r="-1" b="-1"/>
          <a:stretch/>
        </p:blipFill>
        <p:spPr>
          <a:xfrm>
            <a:off x="20" y="10"/>
            <a:ext cx="8115280" cy="6857990"/>
          </a:xfrm>
          <a:prstGeom prst="rect">
            <a:avLst/>
          </a:prstGeom>
        </p:spPr>
      </p:pic>
      <p:sp>
        <p:nvSpPr>
          <p:cNvPr id="2" name="Titel 1">
            <a:extLst>
              <a:ext uri="{FF2B5EF4-FFF2-40B4-BE49-F238E27FC236}">
                <a16:creationId xmlns:a16="http://schemas.microsoft.com/office/drawing/2014/main" id="{136CA0D5-34F6-1E2A-42E4-2C33CE074ECB}"/>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mindfulness</a:t>
            </a:r>
          </a:p>
        </p:txBody>
      </p:sp>
      <p:sp>
        <p:nvSpPr>
          <p:cNvPr id="3" name="Textfeld 2">
            <a:extLst>
              <a:ext uri="{FF2B5EF4-FFF2-40B4-BE49-F238E27FC236}">
                <a16:creationId xmlns:a16="http://schemas.microsoft.com/office/drawing/2014/main" id="{D02973A2-6492-8B97-CF77-15191E74EA85}"/>
              </a:ext>
            </a:extLst>
          </p:cNvPr>
          <p:cNvSpPr txBox="1"/>
          <p:nvPr/>
        </p:nvSpPr>
        <p:spPr>
          <a:xfrm>
            <a:off x="8341360" y="914400"/>
            <a:ext cx="3677920" cy="5295900"/>
          </a:xfrm>
          <a:prstGeom prst="rect">
            <a:avLst/>
          </a:prstGeom>
        </p:spPr>
        <p:txBody>
          <a:bodyPr vert="horz" lIns="91440" tIns="45720" rIns="91440" bIns="45720" rtlCol="0">
            <a:normAutofit lnSpcReduction="10000"/>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Mindfulness in broader sense unites different mental processes:</a:t>
            </a:r>
          </a:p>
          <a:p>
            <a:pPr marL="285750" indent="-228600">
              <a:lnSpc>
                <a:spcPct val="120000"/>
              </a:lnSpc>
              <a:spcAft>
                <a:spcPts val="600"/>
              </a:spcAft>
              <a:buClr>
                <a:schemeClr val="tx1"/>
              </a:buClr>
              <a:buSzPct val="75000"/>
              <a:buFont typeface="Arial" panose="020B0604020202020204" pitchFamily="34" charset="0"/>
              <a:buChar char="•"/>
            </a:pP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The process of mindfulness (</a:t>
            </a:r>
            <a:r>
              <a:rPr lang="en-US" dirty="0" err="1"/>
              <a:t>skt.</a:t>
            </a:r>
            <a:r>
              <a:rPr lang="en-US" dirty="0"/>
              <a:t>: </a:t>
            </a:r>
            <a:r>
              <a:rPr lang="de-DE" dirty="0" err="1"/>
              <a:t>smṛti</a:t>
            </a:r>
            <a:r>
              <a:rPr lang="en-US" dirty="0"/>
              <a:t>)</a:t>
            </a:r>
          </a:p>
          <a:p>
            <a:pPr marL="285750" indent="-228600">
              <a:lnSpc>
                <a:spcPct val="120000"/>
              </a:lnSpc>
              <a:spcAft>
                <a:spcPts val="600"/>
              </a:spcAft>
              <a:buClr>
                <a:schemeClr val="tx1"/>
              </a:buClr>
              <a:buSzPct val="75000"/>
              <a:buFont typeface="Arial" panose="020B0604020202020204" pitchFamily="34" charset="0"/>
              <a:buChar char="•"/>
            </a:pP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The process if introspection or awareness (</a:t>
            </a:r>
            <a:r>
              <a:rPr lang="en-US" dirty="0" err="1"/>
              <a:t>skt.</a:t>
            </a:r>
            <a:r>
              <a:rPr lang="en-US" dirty="0"/>
              <a:t> </a:t>
            </a:r>
            <a:r>
              <a:rPr lang="en-US" dirty="0" err="1"/>
              <a:t>samprajñāna</a:t>
            </a:r>
            <a:r>
              <a:rPr lang="en-US" dirty="0"/>
              <a:t>)</a:t>
            </a:r>
          </a:p>
          <a:p>
            <a:pPr marL="285750" indent="-228600">
              <a:lnSpc>
                <a:spcPct val="120000"/>
              </a:lnSpc>
              <a:spcAft>
                <a:spcPts val="600"/>
              </a:spcAft>
              <a:buClr>
                <a:schemeClr val="tx1"/>
              </a:buClr>
              <a:buSzPct val="75000"/>
              <a:buFont typeface="Arial" panose="020B0604020202020204" pitchFamily="34" charset="0"/>
              <a:buChar char="•"/>
            </a:pP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Both form a basis i.e. for the mental quality of “concentration” (collecting the mind, uniting the scattered mind, </a:t>
            </a:r>
            <a:r>
              <a:rPr lang="en-US" dirty="0" err="1"/>
              <a:t>skt.</a:t>
            </a:r>
            <a:r>
              <a:rPr lang="en-US" dirty="0"/>
              <a:t> </a:t>
            </a:r>
            <a:r>
              <a:rPr lang="de-DE" dirty="0" err="1"/>
              <a:t>samādhi</a:t>
            </a:r>
            <a:r>
              <a:rPr lang="en-US" dirty="0"/>
              <a:t>).</a:t>
            </a:r>
          </a:p>
        </p:txBody>
      </p:sp>
    </p:spTree>
    <p:extLst>
      <p:ext uri="{BB962C8B-B14F-4D97-AF65-F5344CB8AC3E}">
        <p14:creationId xmlns:p14="http://schemas.microsoft.com/office/powerpoint/2010/main" val="302043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81604165-C357-8F20-D54C-F543B18F1CB7}"/>
              </a:ext>
            </a:extLst>
          </p:cNvPr>
          <p:cNvPicPr>
            <a:picLocks noChangeAspect="1"/>
          </p:cNvPicPr>
          <p:nvPr/>
        </p:nvPicPr>
        <p:blipFill rotWithShape="1">
          <a:blip r:embed="rId3"/>
          <a:srcRect l="21013" r="-1" b="-1"/>
          <a:stretch/>
        </p:blipFill>
        <p:spPr>
          <a:xfrm>
            <a:off x="20" y="10"/>
            <a:ext cx="8115280" cy="6857990"/>
          </a:xfrm>
          <a:prstGeom prst="rect">
            <a:avLst/>
          </a:prstGeom>
        </p:spPr>
      </p:pic>
      <p:sp>
        <p:nvSpPr>
          <p:cNvPr id="2" name="Titel 1">
            <a:extLst>
              <a:ext uri="{FF2B5EF4-FFF2-40B4-BE49-F238E27FC236}">
                <a16:creationId xmlns:a16="http://schemas.microsoft.com/office/drawing/2014/main" id="{136CA0D5-34F6-1E2A-42E4-2C33CE074ECB}"/>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mindfulness</a:t>
            </a:r>
          </a:p>
        </p:txBody>
      </p:sp>
      <p:sp>
        <p:nvSpPr>
          <p:cNvPr id="3" name="Textfeld 2">
            <a:extLst>
              <a:ext uri="{FF2B5EF4-FFF2-40B4-BE49-F238E27FC236}">
                <a16:creationId xmlns:a16="http://schemas.microsoft.com/office/drawing/2014/main" id="{D02973A2-6492-8B97-CF77-15191E74EA85}"/>
              </a:ext>
            </a:extLst>
          </p:cNvPr>
          <p:cNvSpPr txBox="1"/>
          <p:nvPr/>
        </p:nvSpPr>
        <p:spPr>
          <a:xfrm>
            <a:off x="8341360" y="914400"/>
            <a:ext cx="3677920" cy="5295900"/>
          </a:xfrm>
          <a:prstGeom prst="rect">
            <a:avLst/>
          </a:prstGeom>
        </p:spPr>
        <p:txBody>
          <a:bodyPr vert="horz" lIns="91440" tIns="45720" rIns="91440" bIns="45720" rtlCol="0">
            <a:normAutofit fontScale="85000" lnSpcReduction="10000"/>
          </a:bodyPr>
          <a:lstStyle/>
          <a:p>
            <a:pPr marL="57150">
              <a:lnSpc>
                <a:spcPct val="120000"/>
              </a:lnSpc>
              <a:spcAft>
                <a:spcPts val="600"/>
              </a:spcAft>
              <a:buClr>
                <a:schemeClr val="tx1"/>
              </a:buClr>
              <a:buSzPct val="75000"/>
            </a:pPr>
            <a:r>
              <a:rPr lang="en-US" b="1" dirty="0"/>
              <a:t>How does mindfulness feel?</a:t>
            </a:r>
          </a:p>
          <a:p>
            <a:pPr marL="285750" indent="-228600">
              <a:lnSpc>
                <a:spcPct val="120000"/>
              </a:lnSpc>
              <a:spcAft>
                <a:spcPts val="600"/>
              </a:spcAft>
              <a:buClr>
                <a:schemeClr val="tx1"/>
              </a:buClr>
              <a:buSzPct val="75000"/>
              <a:buFont typeface="Arial" panose="020B0604020202020204" pitchFamily="34" charset="0"/>
              <a:buChar char="•"/>
            </a:pPr>
            <a:r>
              <a:rPr lang="en-US" dirty="0"/>
              <a:t>open,</a:t>
            </a:r>
          </a:p>
          <a:p>
            <a:pPr marL="285750" indent="-228600">
              <a:lnSpc>
                <a:spcPct val="120000"/>
              </a:lnSpc>
              <a:spcAft>
                <a:spcPts val="600"/>
              </a:spcAft>
              <a:buClr>
                <a:schemeClr val="tx1"/>
              </a:buClr>
              <a:buSzPct val="75000"/>
              <a:buFont typeface="Arial" panose="020B0604020202020204" pitchFamily="34" charset="0"/>
              <a:buChar char="•"/>
            </a:pPr>
            <a:r>
              <a:rPr lang="en-US" dirty="0"/>
              <a:t>receptive</a:t>
            </a:r>
          </a:p>
          <a:p>
            <a:pPr marL="285750" indent="-228600">
              <a:lnSpc>
                <a:spcPct val="120000"/>
              </a:lnSpc>
              <a:spcAft>
                <a:spcPts val="600"/>
              </a:spcAft>
              <a:buClr>
                <a:schemeClr val="tx1"/>
              </a:buClr>
              <a:buSzPct val="75000"/>
              <a:buFont typeface="Arial" panose="020B0604020202020204" pitchFamily="34" charset="0"/>
              <a:buChar char="•"/>
            </a:pPr>
            <a:r>
              <a:rPr lang="en-US" dirty="0"/>
              <a:t>soft, </a:t>
            </a:r>
          </a:p>
          <a:p>
            <a:pPr marL="285750" indent="-228600">
              <a:lnSpc>
                <a:spcPct val="120000"/>
              </a:lnSpc>
              <a:spcAft>
                <a:spcPts val="600"/>
              </a:spcAft>
              <a:buClr>
                <a:schemeClr val="tx1"/>
              </a:buClr>
              <a:buSzPct val="75000"/>
              <a:buFont typeface="Arial" panose="020B0604020202020204" pitchFamily="34" charset="0"/>
              <a:buChar char="•"/>
            </a:pPr>
            <a:r>
              <a:rPr lang="en-US" dirty="0"/>
              <a:t>being present, </a:t>
            </a:r>
          </a:p>
          <a:p>
            <a:pPr marL="285750" indent="-228600">
              <a:lnSpc>
                <a:spcPct val="120000"/>
              </a:lnSpc>
              <a:spcAft>
                <a:spcPts val="600"/>
              </a:spcAft>
              <a:buClr>
                <a:schemeClr val="tx1"/>
              </a:buClr>
              <a:buSzPct val="75000"/>
              <a:buFont typeface="Arial" panose="020B0604020202020204" pitchFamily="34" charset="0"/>
              <a:buChar char="•"/>
            </a:pPr>
            <a:r>
              <a:rPr lang="en-US" dirty="0"/>
              <a:t>clear, </a:t>
            </a:r>
          </a:p>
          <a:p>
            <a:pPr marL="285750" indent="-228600">
              <a:lnSpc>
                <a:spcPct val="120000"/>
              </a:lnSpc>
              <a:spcAft>
                <a:spcPts val="600"/>
              </a:spcAft>
              <a:buClr>
                <a:schemeClr val="tx1"/>
              </a:buClr>
              <a:buSzPct val="75000"/>
              <a:buFont typeface="Arial" panose="020B0604020202020204" pitchFamily="34" charset="0"/>
              <a:buChar char="•"/>
            </a:pPr>
            <a:r>
              <a:rPr lang="en-US" dirty="0"/>
              <a:t>peaceful, </a:t>
            </a:r>
          </a:p>
          <a:p>
            <a:pPr marL="285750" indent="-228600">
              <a:lnSpc>
                <a:spcPct val="120000"/>
              </a:lnSpc>
              <a:spcAft>
                <a:spcPts val="600"/>
              </a:spcAft>
              <a:buClr>
                <a:schemeClr val="tx1"/>
              </a:buClr>
              <a:buSzPct val="75000"/>
              <a:buFont typeface="Arial" panose="020B0604020202020204" pitchFamily="34" charset="0"/>
              <a:buChar char="•"/>
            </a:pPr>
            <a:r>
              <a:rPr lang="en-US" dirty="0"/>
              <a:t>spacious</a:t>
            </a:r>
          </a:p>
          <a:p>
            <a:pPr marL="285750" indent="-228600">
              <a:lnSpc>
                <a:spcPct val="120000"/>
              </a:lnSpc>
              <a:spcAft>
                <a:spcPts val="600"/>
              </a:spcAft>
              <a:buClr>
                <a:schemeClr val="tx1"/>
              </a:buClr>
              <a:buSzPct val="75000"/>
              <a:buFont typeface="Arial" panose="020B0604020202020204" pitchFamily="34" charset="0"/>
              <a:buChar char="•"/>
            </a:pPr>
            <a:r>
              <a:rPr lang="en-US" dirty="0"/>
              <a:t>calm, </a:t>
            </a:r>
          </a:p>
          <a:p>
            <a:pPr marL="285750" indent="-228600">
              <a:lnSpc>
                <a:spcPct val="120000"/>
              </a:lnSpc>
              <a:spcAft>
                <a:spcPts val="600"/>
              </a:spcAft>
              <a:buClr>
                <a:schemeClr val="tx1"/>
              </a:buClr>
              <a:buSzPct val="75000"/>
              <a:buFont typeface="Arial" panose="020B0604020202020204" pitchFamily="34" charset="0"/>
              <a:buChar char="•"/>
            </a:pPr>
            <a:r>
              <a:rPr lang="en-US" dirty="0"/>
              <a:t>flexible, </a:t>
            </a:r>
          </a:p>
          <a:p>
            <a:pPr marL="285750" indent="-228600">
              <a:lnSpc>
                <a:spcPct val="120000"/>
              </a:lnSpc>
              <a:spcAft>
                <a:spcPts val="600"/>
              </a:spcAft>
              <a:buClr>
                <a:schemeClr val="tx1"/>
              </a:buClr>
              <a:buSzPct val="75000"/>
              <a:buFont typeface="Arial" panose="020B0604020202020204" pitchFamily="34" charset="0"/>
              <a:buChar char="•"/>
            </a:pPr>
            <a:r>
              <a:rPr lang="en-US" dirty="0"/>
              <a:t>alive, </a:t>
            </a:r>
          </a:p>
          <a:p>
            <a:pPr marL="285750" indent="-228600">
              <a:lnSpc>
                <a:spcPct val="120000"/>
              </a:lnSpc>
              <a:spcAft>
                <a:spcPts val="600"/>
              </a:spcAft>
              <a:buClr>
                <a:schemeClr val="tx1"/>
              </a:buClr>
              <a:buSzPct val="75000"/>
              <a:buFont typeface="Arial" panose="020B0604020202020204" pitchFamily="34" charset="0"/>
              <a:buChar char="•"/>
            </a:pPr>
            <a:r>
              <a:rPr lang="en-US" dirty="0"/>
              <a:t>centered, </a:t>
            </a:r>
          </a:p>
          <a:p>
            <a:pPr marL="285750" indent="-228600">
              <a:lnSpc>
                <a:spcPct val="120000"/>
              </a:lnSpc>
              <a:spcAft>
                <a:spcPts val="600"/>
              </a:spcAft>
              <a:buClr>
                <a:schemeClr val="tx1"/>
              </a:buClr>
              <a:buSzPct val="75000"/>
              <a:buFont typeface="Arial" panose="020B0604020202020204" pitchFamily="34" charset="0"/>
              <a:buChar char="•"/>
            </a:pPr>
            <a:r>
              <a:rPr lang="en-US" dirty="0"/>
              <a:t>subtle joy</a:t>
            </a:r>
          </a:p>
          <a:p>
            <a:pPr marL="285750" indent="-228600">
              <a:lnSpc>
                <a:spcPct val="120000"/>
              </a:lnSpc>
              <a:spcAft>
                <a:spcPts val="600"/>
              </a:spcAft>
              <a:buClr>
                <a:schemeClr val="tx1"/>
              </a:buClr>
              <a:buSzPct val="75000"/>
              <a:buFont typeface="Arial" panose="020B0604020202020204" pitchFamily="34" charset="0"/>
              <a:buChar char="•"/>
            </a:pPr>
            <a:endParaRPr lang="en-US" dirty="0"/>
          </a:p>
          <a:p>
            <a:pPr marL="57150">
              <a:lnSpc>
                <a:spcPct val="120000"/>
              </a:lnSpc>
              <a:spcAft>
                <a:spcPts val="600"/>
              </a:spcAft>
              <a:buClr>
                <a:schemeClr val="tx1"/>
              </a:buClr>
              <a:buSzPct val="75000"/>
            </a:pPr>
            <a:r>
              <a:rPr lang="en-US" b="1" dirty="0"/>
              <a:t>Realms of Mindfulness</a:t>
            </a:r>
          </a:p>
          <a:p>
            <a:pPr marL="285750" indent="-228600">
              <a:lnSpc>
                <a:spcPct val="120000"/>
              </a:lnSpc>
              <a:spcAft>
                <a:spcPts val="600"/>
              </a:spcAft>
              <a:buClr>
                <a:schemeClr val="tx1"/>
              </a:buClr>
              <a:buSzPct val="75000"/>
              <a:buFont typeface="Arial" panose="020B0604020202020204" pitchFamily="34" charset="0"/>
              <a:buChar char="•"/>
            </a:pPr>
            <a:r>
              <a:rPr lang="en-US" dirty="0"/>
              <a:t>internal, external, both</a:t>
            </a:r>
          </a:p>
        </p:txBody>
      </p:sp>
    </p:spTree>
    <p:extLst>
      <p:ext uri="{BB962C8B-B14F-4D97-AF65-F5344CB8AC3E}">
        <p14:creationId xmlns:p14="http://schemas.microsoft.com/office/powerpoint/2010/main" val="1003191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81604165-C357-8F20-D54C-F543B18F1CB7}"/>
              </a:ext>
            </a:extLst>
          </p:cNvPr>
          <p:cNvPicPr>
            <a:picLocks noChangeAspect="1"/>
          </p:cNvPicPr>
          <p:nvPr/>
        </p:nvPicPr>
        <p:blipFill rotWithShape="1">
          <a:blip r:embed="rId3"/>
          <a:srcRect l="21013" r="-1" b="-1"/>
          <a:stretch/>
        </p:blipFill>
        <p:spPr>
          <a:xfrm>
            <a:off x="20" y="10"/>
            <a:ext cx="8115280" cy="6857990"/>
          </a:xfrm>
          <a:prstGeom prst="rect">
            <a:avLst/>
          </a:prstGeom>
        </p:spPr>
      </p:pic>
      <p:sp>
        <p:nvSpPr>
          <p:cNvPr id="2" name="Titel 1">
            <a:extLst>
              <a:ext uri="{FF2B5EF4-FFF2-40B4-BE49-F238E27FC236}">
                <a16:creationId xmlns:a16="http://schemas.microsoft.com/office/drawing/2014/main" id="{136CA0D5-34F6-1E2A-42E4-2C33CE074ECB}"/>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mindfulness</a:t>
            </a:r>
          </a:p>
        </p:txBody>
      </p:sp>
      <p:sp>
        <p:nvSpPr>
          <p:cNvPr id="3" name="Textfeld 2">
            <a:extLst>
              <a:ext uri="{FF2B5EF4-FFF2-40B4-BE49-F238E27FC236}">
                <a16:creationId xmlns:a16="http://schemas.microsoft.com/office/drawing/2014/main" id="{D02973A2-6492-8B97-CF77-15191E74EA85}"/>
              </a:ext>
            </a:extLst>
          </p:cNvPr>
          <p:cNvSpPr txBox="1"/>
          <p:nvPr/>
        </p:nvSpPr>
        <p:spPr>
          <a:xfrm>
            <a:off x="8341360" y="914400"/>
            <a:ext cx="3677920" cy="5295900"/>
          </a:xfrm>
          <a:prstGeom prst="rect">
            <a:avLst/>
          </a:prstGeom>
        </p:spPr>
        <p:txBody>
          <a:bodyPr vert="horz" lIns="91440" tIns="45720" rIns="91440" bIns="45720" rtlCol="0">
            <a:normAutofit/>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Mindfulness based Stress Reduction (MBSR), J. Kabat-Zinn</a:t>
            </a:r>
          </a:p>
          <a:p>
            <a:pPr marL="285750" indent="-228600">
              <a:lnSpc>
                <a:spcPct val="120000"/>
              </a:lnSpc>
              <a:spcAft>
                <a:spcPts val="600"/>
              </a:spcAft>
              <a:buClr>
                <a:schemeClr val="tx1"/>
              </a:buClr>
              <a:buSzPct val="75000"/>
              <a:buFont typeface="Arial" panose="020B0604020202020204" pitchFamily="34" charset="0"/>
              <a:buChar char="•"/>
            </a:pPr>
            <a:r>
              <a:rPr lang="en-US" dirty="0"/>
              <a:t>Mindfulness based Cognitive Therapy (MBCT),  Z.V. Segal</a:t>
            </a:r>
          </a:p>
          <a:p>
            <a:pPr marL="285750" indent="-228600">
              <a:lnSpc>
                <a:spcPct val="120000"/>
              </a:lnSpc>
              <a:spcAft>
                <a:spcPts val="600"/>
              </a:spcAft>
              <a:buClr>
                <a:schemeClr val="tx1"/>
              </a:buClr>
              <a:buSzPct val="75000"/>
              <a:buFont typeface="Arial" panose="020B0604020202020204" pitchFamily="34" charset="0"/>
              <a:buChar char="•"/>
            </a:pPr>
            <a:r>
              <a:rPr lang="en-US" dirty="0"/>
              <a:t>Mindfulness based Relapse Prevention (MBRP), </a:t>
            </a:r>
            <a:r>
              <a:rPr lang="en-US" dirty="0" err="1"/>
              <a:t>S.Bowen</a:t>
            </a: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Mindfulness based Eating Awareness Training (MB-eat) </a:t>
            </a:r>
          </a:p>
          <a:p>
            <a:pPr marL="285750" indent="-228600">
              <a:lnSpc>
                <a:spcPct val="120000"/>
              </a:lnSpc>
              <a:spcAft>
                <a:spcPts val="600"/>
              </a:spcAft>
              <a:buClr>
                <a:schemeClr val="tx1"/>
              </a:buClr>
              <a:buSzPct val="75000"/>
              <a:buFont typeface="Arial" panose="020B0604020202020204" pitchFamily="34" charset="0"/>
              <a:buChar char="•"/>
            </a:pPr>
            <a:r>
              <a:rPr lang="en-US" dirty="0" err="1"/>
              <a:t>Minfulness</a:t>
            </a:r>
            <a:r>
              <a:rPr lang="en-US" dirty="0"/>
              <a:t> based </a:t>
            </a:r>
            <a:r>
              <a:rPr lang="en-US" dirty="0" err="1"/>
              <a:t>childbearth</a:t>
            </a:r>
            <a:r>
              <a:rPr lang="en-US" dirty="0"/>
              <a:t> and </a:t>
            </a:r>
            <a:r>
              <a:rPr lang="en-US" dirty="0" err="1"/>
              <a:t>parentin</a:t>
            </a:r>
            <a:r>
              <a:rPr lang="en-US" dirty="0"/>
              <a:t> program (MBCP)</a:t>
            </a:r>
          </a:p>
          <a:p>
            <a:pPr marL="57150">
              <a:lnSpc>
                <a:spcPct val="120000"/>
              </a:lnSpc>
              <a:spcAft>
                <a:spcPts val="600"/>
              </a:spcAft>
              <a:buClr>
                <a:schemeClr val="tx1"/>
              </a:buClr>
              <a:buSzPct val="75000"/>
            </a:pPr>
            <a:endParaRPr lang="en-US" dirty="0"/>
          </a:p>
        </p:txBody>
      </p:sp>
    </p:spTree>
    <p:extLst>
      <p:ext uri="{BB962C8B-B14F-4D97-AF65-F5344CB8AC3E}">
        <p14:creationId xmlns:p14="http://schemas.microsoft.com/office/powerpoint/2010/main" val="225626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eeding heart flowers">
            <a:extLst>
              <a:ext uri="{FF2B5EF4-FFF2-40B4-BE49-F238E27FC236}">
                <a16:creationId xmlns:a16="http://schemas.microsoft.com/office/drawing/2014/main" id="{7455C71A-EDE8-E2EF-FB85-B412C55B05C9}"/>
              </a:ext>
            </a:extLst>
          </p:cNvPr>
          <p:cNvPicPr>
            <a:picLocks noChangeAspect="1"/>
          </p:cNvPicPr>
          <p:nvPr/>
        </p:nvPicPr>
        <p:blipFill rotWithShape="1">
          <a:blip r:embed="rId3"/>
          <a:srcRect t="12341" b="307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D7455D-467A-CC87-62B9-B72CF8C8836D}"/>
              </a:ext>
            </a:extLst>
          </p:cNvPr>
          <p:cNvSpPr>
            <a:spLocks noGrp="1"/>
          </p:cNvSpPr>
          <p:nvPr>
            <p:ph type="title"/>
          </p:nvPr>
        </p:nvSpPr>
        <p:spPr>
          <a:xfrm>
            <a:off x="647701" y="3500438"/>
            <a:ext cx="7505700" cy="1844376"/>
          </a:xfrm>
        </p:spPr>
        <p:txBody>
          <a:bodyPr vert="horz" lIns="91440" tIns="45720" rIns="91440" bIns="45720" rtlCol="0" anchor="b">
            <a:normAutofit/>
          </a:bodyPr>
          <a:lstStyle/>
          <a:p>
            <a:r>
              <a:rPr lang="en-US" sz="3200" dirty="0"/>
              <a:t>The heart qualities</a:t>
            </a:r>
          </a:p>
        </p:txBody>
      </p:sp>
    </p:spTree>
    <p:extLst>
      <p:ext uri="{BB962C8B-B14F-4D97-AF65-F5344CB8AC3E}">
        <p14:creationId xmlns:p14="http://schemas.microsoft.com/office/powerpoint/2010/main" val="4098620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eeding heart flowers">
            <a:extLst>
              <a:ext uri="{FF2B5EF4-FFF2-40B4-BE49-F238E27FC236}">
                <a16:creationId xmlns:a16="http://schemas.microsoft.com/office/drawing/2014/main" id="{7455C71A-EDE8-E2EF-FB85-B412C55B05C9}"/>
              </a:ext>
            </a:extLst>
          </p:cNvPr>
          <p:cNvPicPr>
            <a:picLocks noChangeAspect="1"/>
          </p:cNvPicPr>
          <p:nvPr/>
        </p:nvPicPr>
        <p:blipFill rotWithShape="1">
          <a:blip r:embed="rId3"/>
          <a:srcRect l="33065" r="7824"/>
          <a:stretch/>
        </p:blipFill>
        <p:spPr>
          <a:xfrm>
            <a:off x="20" y="10"/>
            <a:ext cx="6095980" cy="6857990"/>
          </a:xfrm>
          <a:prstGeom prst="rect">
            <a:avLst/>
          </a:prstGeom>
        </p:spPr>
      </p:pic>
      <p:sp>
        <p:nvSpPr>
          <p:cNvPr id="2" name="Titel 1">
            <a:extLst>
              <a:ext uri="{FF2B5EF4-FFF2-40B4-BE49-F238E27FC236}">
                <a16:creationId xmlns:a16="http://schemas.microsoft.com/office/drawing/2014/main" id="{2AD7455D-467A-CC87-62B9-B72CF8C8836D}"/>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The heart qualities</a:t>
            </a:r>
          </a:p>
        </p:txBody>
      </p:sp>
      <p:sp>
        <p:nvSpPr>
          <p:cNvPr id="3" name="Textfeld 2">
            <a:extLst>
              <a:ext uri="{FF2B5EF4-FFF2-40B4-BE49-F238E27FC236}">
                <a16:creationId xmlns:a16="http://schemas.microsoft.com/office/drawing/2014/main" id="{6956B39E-AF1D-5933-432E-1D1D7366FAAD}"/>
              </a:ext>
            </a:extLst>
          </p:cNvPr>
          <p:cNvSpPr txBox="1"/>
          <p:nvPr/>
        </p:nvSpPr>
        <p:spPr>
          <a:xfrm>
            <a:off x="6977167" y="558800"/>
            <a:ext cx="4157958" cy="5648960"/>
          </a:xfrm>
          <a:prstGeom prst="rect">
            <a:avLst/>
          </a:prstGeom>
        </p:spPr>
        <p:txBody>
          <a:bodyPr vert="horz" lIns="91440" tIns="45720" rIns="91440" bIns="45720" rtlCol="0">
            <a:normAutofit/>
          </a:bodyPr>
          <a:lstStyle/>
          <a:p>
            <a:pPr marL="285750" indent="-228600">
              <a:lnSpc>
                <a:spcPct val="120000"/>
              </a:lnSpc>
              <a:spcAft>
                <a:spcPts val="600"/>
              </a:spcAft>
              <a:buClr>
                <a:schemeClr val="tx1"/>
              </a:buClr>
              <a:buSzPct val="75000"/>
              <a:buFont typeface="Arial" panose="020B0604020202020204" pitchFamily="34" charset="0"/>
              <a:buChar char="•"/>
            </a:pPr>
            <a:r>
              <a:rPr lang="en-US" b="1" dirty="0"/>
              <a:t>Loving Kindness, Compassion</a:t>
            </a:r>
          </a:p>
          <a:p>
            <a:pPr marL="742950" lvl="1" indent="-228600">
              <a:lnSpc>
                <a:spcPct val="120000"/>
              </a:lnSpc>
              <a:spcAft>
                <a:spcPts val="600"/>
              </a:spcAft>
              <a:buClr>
                <a:schemeClr val="tx1"/>
              </a:buClr>
              <a:buSzPct val="75000"/>
              <a:buFont typeface="Arial" panose="020B0604020202020204" pitchFamily="34" charset="0"/>
              <a:buChar char="•"/>
            </a:pPr>
            <a:r>
              <a:rPr lang="en-US" dirty="0"/>
              <a:t>Metta-Meditation</a:t>
            </a:r>
          </a:p>
          <a:p>
            <a:pPr marL="742950" lvl="1" indent="-228600">
              <a:lnSpc>
                <a:spcPct val="120000"/>
              </a:lnSpc>
              <a:spcAft>
                <a:spcPts val="600"/>
              </a:spcAft>
              <a:buClr>
                <a:schemeClr val="tx1"/>
              </a:buClr>
              <a:buSzPct val="75000"/>
              <a:buFont typeface="Arial" panose="020B0604020202020204" pitchFamily="34" charset="0"/>
              <a:buChar char="•"/>
            </a:pPr>
            <a:r>
              <a:rPr lang="en-US" dirty="0"/>
              <a:t>Compassion-Focused Therapy (CFT), P. Gilbert</a:t>
            </a:r>
          </a:p>
          <a:p>
            <a:pPr marL="742950" lvl="1" indent="-228600">
              <a:lnSpc>
                <a:spcPct val="120000"/>
              </a:lnSpc>
              <a:spcAft>
                <a:spcPts val="600"/>
              </a:spcAft>
              <a:buClr>
                <a:schemeClr val="tx1"/>
              </a:buClr>
              <a:buSzPct val="75000"/>
              <a:buFont typeface="Arial" panose="020B0604020202020204" pitchFamily="34" charset="0"/>
              <a:buChar char="•"/>
            </a:pPr>
            <a:r>
              <a:rPr lang="en-US" dirty="0"/>
              <a:t>Mindful Self-Compassion (MSC), </a:t>
            </a:r>
            <a:r>
              <a:rPr lang="en-US" dirty="0" err="1"/>
              <a:t>K.Neff</a:t>
            </a:r>
            <a:r>
              <a:rPr lang="en-US" dirty="0"/>
              <a:t>, </a:t>
            </a:r>
            <a:r>
              <a:rPr lang="en-US" dirty="0" err="1"/>
              <a:t>C.Germer</a:t>
            </a:r>
            <a:endParaRPr lang="en-US" dirty="0"/>
          </a:p>
          <a:p>
            <a:pPr marL="742950" lvl="1" indent="-228600">
              <a:lnSpc>
                <a:spcPct val="120000"/>
              </a:lnSpc>
              <a:spcAft>
                <a:spcPts val="600"/>
              </a:spcAft>
              <a:buClr>
                <a:schemeClr val="tx1"/>
              </a:buClr>
              <a:buSzPct val="75000"/>
              <a:buFont typeface="Arial" panose="020B0604020202020204" pitchFamily="34" charset="0"/>
              <a:buChar char="•"/>
            </a:pPr>
            <a:r>
              <a:rPr lang="en-US" dirty="0"/>
              <a:t>Mindfulness based Compassionate Living (MBCL), </a:t>
            </a:r>
            <a:r>
              <a:rPr lang="en-US" dirty="0" err="1"/>
              <a:t>E.v.d.Brink</a:t>
            </a:r>
            <a:r>
              <a:rPr lang="en-US" dirty="0"/>
              <a:t>, </a:t>
            </a:r>
            <a:r>
              <a:rPr lang="en-US" dirty="0" err="1"/>
              <a:t>F.Koster</a:t>
            </a:r>
            <a:endParaRPr lang="en-US" dirty="0"/>
          </a:p>
          <a:p>
            <a:pPr marL="285750" indent="-228600">
              <a:lnSpc>
                <a:spcPct val="120000"/>
              </a:lnSpc>
              <a:spcAft>
                <a:spcPts val="600"/>
              </a:spcAft>
              <a:buClr>
                <a:schemeClr val="tx1"/>
              </a:buClr>
              <a:buSzPct val="75000"/>
              <a:buFont typeface="Arial" panose="020B0604020202020204" pitchFamily="34" charset="0"/>
              <a:buChar char="•"/>
            </a:pPr>
            <a:endParaRPr lang="en-US" b="1" dirty="0"/>
          </a:p>
          <a:p>
            <a:pPr marL="285750" indent="-228600">
              <a:lnSpc>
                <a:spcPct val="120000"/>
              </a:lnSpc>
              <a:spcAft>
                <a:spcPts val="600"/>
              </a:spcAft>
              <a:buClr>
                <a:schemeClr val="tx1"/>
              </a:buClr>
              <a:buSzPct val="75000"/>
              <a:buFont typeface="Arial" panose="020B0604020202020204" pitchFamily="34" charset="0"/>
              <a:buChar char="•"/>
            </a:pPr>
            <a:r>
              <a:rPr lang="en-US" b="1" dirty="0"/>
              <a:t>Values, Beliefs</a:t>
            </a:r>
          </a:p>
          <a:p>
            <a:pPr marL="742950" lvl="1" indent="-228600">
              <a:lnSpc>
                <a:spcPct val="120000"/>
              </a:lnSpc>
              <a:spcAft>
                <a:spcPts val="600"/>
              </a:spcAft>
              <a:buClr>
                <a:schemeClr val="tx1"/>
              </a:buClr>
              <a:buSzPct val="75000"/>
              <a:buFont typeface="Arial" panose="020B0604020202020204" pitchFamily="34" charset="0"/>
              <a:buChar char="•"/>
            </a:pPr>
            <a:r>
              <a:rPr lang="en-US" dirty="0"/>
              <a:t>Acceptance and Commitment Therapy (ACT), </a:t>
            </a:r>
            <a:r>
              <a:rPr lang="en-US" dirty="0" err="1"/>
              <a:t>S.Hayes</a:t>
            </a:r>
            <a:endParaRPr lang="en-US" dirty="0"/>
          </a:p>
          <a:p>
            <a:pPr marL="285750"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9714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t="11237" b="13763"/>
          <a:stretch/>
        </p:blipFill>
        <p:spPr>
          <a:xfrm>
            <a:off x="-4" y="10"/>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265714"/>
            <a:ext cx="12192002" cy="3592285"/>
          </a:xfrm>
          <a:prstGeom prst="rect">
            <a:avLst/>
          </a:prstGeom>
          <a:gradFill>
            <a:gsLst>
              <a:gs pos="0">
                <a:srgbClr val="000000">
                  <a:alpha val="0"/>
                </a:srgbClr>
              </a:gs>
              <a:gs pos="84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3529781" y="647700"/>
            <a:ext cx="8014519" cy="3099547"/>
          </a:xfrm>
        </p:spPr>
        <p:txBody>
          <a:bodyPr vert="horz" lIns="91440" tIns="45720" rIns="91440" bIns="45720" rtlCol="0" anchor="t">
            <a:normAutofit/>
          </a:bodyPr>
          <a:lstStyle/>
          <a:p>
            <a:pPr algn="r"/>
            <a:r>
              <a:rPr lang="en-US" dirty="0"/>
              <a:t>Training the qualities</a:t>
            </a:r>
          </a:p>
        </p:txBody>
      </p:sp>
    </p:spTree>
    <p:extLst>
      <p:ext uri="{BB962C8B-B14F-4D97-AF65-F5344CB8AC3E}">
        <p14:creationId xmlns:p14="http://schemas.microsoft.com/office/powerpoint/2010/main" val="1578461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7F35258-C290-422B-86B5-4FD73A97D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t="29083" b="25057"/>
          <a:stretch/>
        </p:blipFill>
        <p:spPr>
          <a:xfrm>
            <a:off x="20" y="10"/>
            <a:ext cx="12191980" cy="4193417"/>
          </a:xfrm>
          <a:prstGeom prst="rect">
            <a:avLst/>
          </a:prstGeom>
        </p:spPr>
      </p:pic>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652371" y="1712200"/>
            <a:ext cx="6019892" cy="1896956"/>
          </a:xfrm>
        </p:spPr>
        <p:txBody>
          <a:bodyPr vert="horz" lIns="91440" tIns="45720" rIns="91440" bIns="45720" rtlCol="0" anchor="b">
            <a:normAutofit/>
          </a:bodyPr>
          <a:lstStyle/>
          <a:p>
            <a:r>
              <a:rPr lang="en-US" kern="1200" cap="all" spc="300" baseline="0" dirty="0">
                <a:highlight>
                  <a:srgbClr val="000000"/>
                </a:highlight>
                <a:latin typeface="+mj-lt"/>
                <a:ea typeface="+mj-ea"/>
                <a:cs typeface="+mj-cs"/>
              </a:rPr>
              <a:t>Training the qualities</a:t>
            </a:r>
          </a:p>
        </p:txBody>
      </p:sp>
      <p:sp>
        <p:nvSpPr>
          <p:cNvPr id="6" name="Textfeld 5">
            <a:extLst>
              <a:ext uri="{FF2B5EF4-FFF2-40B4-BE49-F238E27FC236}">
                <a16:creationId xmlns:a16="http://schemas.microsoft.com/office/drawing/2014/main" id="{2D0B6C83-DDEF-639E-EDB3-B252DD004DCA}"/>
              </a:ext>
            </a:extLst>
          </p:cNvPr>
          <p:cNvSpPr txBox="1"/>
          <p:nvPr/>
        </p:nvSpPr>
        <p:spPr>
          <a:xfrm>
            <a:off x="2458720" y="4672013"/>
            <a:ext cx="9085580" cy="1538287"/>
          </a:xfrm>
          <a:prstGeom prst="rect">
            <a:avLst/>
          </a:prstGeom>
        </p:spPr>
        <p:txBody>
          <a:bodyPr vert="horz" lIns="91440" tIns="45720" rIns="91440" bIns="45720" rtlCol="0" anchor="t">
            <a:normAutofit fontScale="32500" lnSpcReduction="20000"/>
          </a:bodyPr>
          <a:lstStyle/>
          <a:p>
            <a:pPr marL="57150" algn="r">
              <a:lnSpc>
                <a:spcPct val="110000"/>
              </a:lnSpc>
              <a:spcAft>
                <a:spcPts val="600"/>
              </a:spcAft>
              <a:buClr>
                <a:schemeClr val="tx1"/>
              </a:buClr>
              <a:buSzPct val="75000"/>
            </a:pPr>
            <a:r>
              <a:rPr lang="en-US" sz="11200" dirty="0"/>
              <a:t>each mind quality has an antagonist. </a:t>
            </a:r>
          </a:p>
          <a:p>
            <a:pPr marL="57150" algn="r">
              <a:lnSpc>
                <a:spcPct val="110000"/>
              </a:lnSpc>
              <a:spcAft>
                <a:spcPts val="600"/>
              </a:spcAft>
              <a:buClr>
                <a:schemeClr val="tx1"/>
              </a:buClr>
              <a:buSzPct val="75000"/>
            </a:pPr>
            <a:r>
              <a:rPr lang="en-US" sz="11200" dirty="0"/>
              <a:t>Or each antagonist has a countering quality</a:t>
            </a:r>
            <a:endParaRPr lang="en-US" sz="700" dirty="0"/>
          </a:p>
        </p:txBody>
      </p:sp>
    </p:spTree>
    <p:extLst>
      <p:ext uri="{BB962C8B-B14F-4D97-AF65-F5344CB8AC3E}">
        <p14:creationId xmlns:p14="http://schemas.microsoft.com/office/powerpoint/2010/main" val="3961692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l="20023" r="13311"/>
          <a:stretch/>
        </p:blipFill>
        <p:spPr>
          <a:xfrm>
            <a:off x="20" y="10"/>
            <a:ext cx="6095980" cy="6857990"/>
          </a:xfrm>
          <a:prstGeom prst="rect">
            <a:avLst/>
          </a:prstGeom>
        </p:spPr>
      </p:pic>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Qualities and antagonists</a:t>
            </a:r>
          </a:p>
        </p:txBody>
      </p:sp>
      <p:sp>
        <p:nvSpPr>
          <p:cNvPr id="6" name="Textfeld 5">
            <a:extLst>
              <a:ext uri="{FF2B5EF4-FFF2-40B4-BE49-F238E27FC236}">
                <a16:creationId xmlns:a16="http://schemas.microsoft.com/office/drawing/2014/main" id="{2D0B6C83-DDEF-639E-EDB3-B252DD004DCA}"/>
              </a:ext>
            </a:extLst>
          </p:cNvPr>
          <p:cNvSpPr txBox="1"/>
          <p:nvPr/>
        </p:nvSpPr>
        <p:spPr>
          <a:xfrm>
            <a:off x="6538452" y="647701"/>
            <a:ext cx="5456903" cy="5939911"/>
          </a:xfrm>
          <a:prstGeom prst="rect">
            <a:avLst/>
          </a:prstGeom>
        </p:spPr>
        <p:txBody>
          <a:bodyPr vert="horz" lIns="91440" tIns="45720" rIns="91440" bIns="45720" rtlCol="0">
            <a:normAutofit fontScale="92500" lnSpcReduction="10000"/>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Love vs. Hate</a:t>
            </a:r>
          </a:p>
          <a:p>
            <a:pPr marL="285750" indent="-228600">
              <a:lnSpc>
                <a:spcPct val="120000"/>
              </a:lnSpc>
              <a:spcAft>
                <a:spcPts val="600"/>
              </a:spcAft>
              <a:buClr>
                <a:schemeClr val="tx1"/>
              </a:buClr>
              <a:buSzPct val="75000"/>
              <a:buFont typeface="Arial" panose="020B0604020202020204" pitchFamily="34" charset="0"/>
              <a:buChar char="•"/>
            </a:pPr>
            <a:r>
              <a:rPr lang="en-US" dirty="0"/>
              <a:t>Rejoicing vs. Envy</a:t>
            </a:r>
          </a:p>
          <a:p>
            <a:pPr marL="285750" indent="-228600">
              <a:lnSpc>
                <a:spcPct val="120000"/>
              </a:lnSpc>
              <a:spcAft>
                <a:spcPts val="600"/>
              </a:spcAft>
              <a:buClr>
                <a:schemeClr val="tx1"/>
              </a:buClr>
              <a:buSzPct val="75000"/>
              <a:buFont typeface="Arial" panose="020B0604020202020204" pitchFamily="34" charset="0"/>
              <a:buChar char="•"/>
            </a:pPr>
            <a:r>
              <a:rPr lang="en-US" dirty="0"/>
              <a:t>Cherishing Attitude vs. Lacking Cherishing Attitude</a:t>
            </a:r>
          </a:p>
          <a:p>
            <a:pPr marL="285750" indent="-228600">
              <a:lnSpc>
                <a:spcPct val="120000"/>
              </a:lnSpc>
              <a:spcAft>
                <a:spcPts val="600"/>
              </a:spcAft>
              <a:buClr>
                <a:schemeClr val="tx1"/>
              </a:buClr>
              <a:buSzPct val="75000"/>
              <a:buFont typeface="Arial" panose="020B0604020202020204" pitchFamily="34" charset="0"/>
              <a:buChar char="•"/>
            </a:pPr>
            <a:r>
              <a:rPr lang="en-US" dirty="0"/>
              <a:t>Patience (Peaceful Acceptance) vs. Anger</a:t>
            </a:r>
          </a:p>
          <a:p>
            <a:pPr marL="742950" lvl="1" indent="-228600">
              <a:lnSpc>
                <a:spcPct val="120000"/>
              </a:lnSpc>
              <a:spcAft>
                <a:spcPts val="600"/>
              </a:spcAft>
              <a:buClr>
                <a:schemeClr val="tx1"/>
              </a:buClr>
              <a:buSzPct val="75000"/>
              <a:buFont typeface="Arial" panose="020B0604020202020204" pitchFamily="34" charset="0"/>
              <a:buChar char="•"/>
            </a:pPr>
            <a:r>
              <a:rPr lang="en-US" dirty="0"/>
              <a:t>being able to be in peace with pain and difficulties vs. intolerance with uncomfortable feelings </a:t>
            </a:r>
            <a:r>
              <a:rPr lang="en-US" dirty="0">
                <a:sym typeface="Wingdings" panose="05000000000000000000" pitchFamily="2" charset="2"/>
              </a:rPr>
              <a:t> ACT</a:t>
            </a: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Gratitude vs. Taking Everything as Granted (or being in a constant complaining mode)</a:t>
            </a:r>
          </a:p>
          <a:p>
            <a:pPr marL="285750" indent="-228600">
              <a:lnSpc>
                <a:spcPct val="120000"/>
              </a:lnSpc>
              <a:spcAft>
                <a:spcPts val="600"/>
              </a:spcAft>
              <a:buClr>
                <a:schemeClr val="tx1"/>
              </a:buClr>
              <a:buSzPct val="75000"/>
              <a:buFont typeface="Arial" panose="020B0604020202020204" pitchFamily="34" charset="0"/>
              <a:buChar char="•"/>
            </a:pPr>
            <a:r>
              <a:rPr lang="en-US" dirty="0"/>
              <a:t>No Greed/Letting go of Greed vs. Greed </a:t>
            </a:r>
          </a:p>
          <a:p>
            <a:pPr marL="285750" indent="-228600">
              <a:lnSpc>
                <a:spcPct val="120000"/>
              </a:lnSpc>
              <a:spcAft>
                <a:spcPts val="600"/>
              </a:spcAft>
              <a:buClr>
                <a:schemeClr val="tx1"/>
              </a:buClr>
              <a:buSzPct val="75000"/>
              <a:buFont typeface="Arial" panose="020B0604020202020204" pitchFamily="34" charset="0"/>
              <a:buChar char="•"/>
            </a:pPr>
            <a:r>
              <a:rPr lang="en-US" dirty="0"/>
              <a:t>Contentment vs. Greed</a:t>
            </a:r>
          </a:p>
          <a:p>
            <a:pPr marL="285750" indent="-228600">
              <a:lnSpc>
                <a:spcPct val="120000"/>
              </a:lnSpc>
              <a:spcAft>
                <a:spcPts val="600"/>
              </a:spcAft>
              <a:buClr>
                <a:schemeClr val="tx1"/>
              </a:buClr>
              <a:buSzPct val="75000"/>
              <a:buFont typeface="Arial" panose="020B0604020202020204" pitchFamily="34" charset="0"/>
              <a:buChar char="•"/>
            </a:pPr>
            <a:r>
              <a:rPr lang="en-US" dirty="0"/>
              <a:t>Understanding vs. Ignorance (</a:t>
            </a:r>
            <a:r>
              <a:rPr lang="en-US" dirty="0">
                <a:sym typeface="Wingdings" panose="05000000000000000000" pitchFamily="2" charset="2"/>
              </a:rPr>
              <a:t></a:t>
            </a:r>
            <a:r>
              <a:rPr lang="en-US" dirty="0"/>
              <a:t>Hannah Arendt: “I want to understand!”)</a:t>
            </a:r>
          </a:p>
          <a:p>
            <a:pPr marL="285750" indent="-228600">
              <a:lnSpc>
                <a:spcPct val="120000"/>
              </a:lnSpc>
              <a:spcAft>
                <a:spcPts val="600"/>
              </a:spcAft>
              <a:buClr>
                <a:schemeClr val="tx1"/>
              </a:buClr>
              <a:buSzPct val="75000"/>
              <a:buFont typeface="Arial" panose="020B0604020202020204" pitchFamily="34" charset="0"/>
              <a:buChar char="•"/>
            </a:pPr>
            <a:r>
              <a:rPr lang="en-US" dirty="0"/>
              <a:t>Intelligence vs. Not Comprehending Things</a:t>
            </a:r>
          </a:p>
          <a:p>
            <a:pPr marL="285750" indent="-228600">
              <a:lnSpc>
                <a:spcPct val="120000"/>
              </a:lnSpc>
              <a:spcAft>
                <a:spcPts val="600"/>
              </a:spcAft>
              <a:buClr>
                <a:schemeClr val="tx1"/>
              </a:buClr>
              <a:buSzPct val="75000"/>
              <a:buFont typeface="Arial" panose="020B0604020202020204" pitchFamily="34" charset="0"/>
              <a:buChar char="•"/>
            </a:pPr>
            <a:r>
              <a:rPr lang="en-US" dirty="0"/>
              <a:t>Wisdom vs. Ignorance</a:t>
            </a:r>
          </a:p>
          <a:p>
            <a:pPr marL="285750" indent="-228600">
              <a:lnSpc>
                <a:spcPct val="120000"/>
              </a:lnSpc>
              <a:spcAft>
                <a:spcPts val="600"/>
              </a:spcAft>
              <a:buClr>
                <a:schemeClr val="tx1"/>
              </a:buClr>
              <a:buSzPct val="75000"/>
              <a:buFont typeface="Arial" panose="020B0604020202020204" pitchFamily="34" charset="0"/>
              <a:buChar char="•"/>
            </a:pPr>
            <a:r>
              <a:rPr lang="en-US" dirty="0"/>
              <a:t>Compassion vs. Cruelty </a:t>
            </a:r>
          </a:p>
          <a:p>
            <a:pPr marL="285750"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40688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l="20023" r="13311"/>
          <a:stretch/>
        </p:blipFill>
        <p:spPr>
          <a:xfrm>
            <a:off x="20" y="10"/>
            <a:ext cx="6095980" cy="6857990"/>
          </a:xfrm>
          <a:prstGeom prst="rect">
            <a:avLst/>
          </a:prstGeom>
        </p:spPr>
      </p:pic>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Qualities and antagonists</a:t>
            </a:r>
          </a:p>
        </p:txBody>
      </p:sp>
      <p:sp>
        <p:nvSpPr>
          <p:cNvPr id="6" name="Textfeld 5">
            <a:extLst>
              <a:ext uri="{FF2B5EF4-FFF2-40B4-BE49-F238E27FC236}">
                <a16:creationId xmlns:a16="http://schemas.microsoft.com/office/drawing/2014/main" id="{2D0B6C83-DDEF-639E-EDB3-B252DD004DCA}"/>
              </a:ext>
            </a:extLst>
          </p:cNvPr>
          <p:cNvSpPr txBox="1"/>
          <p:nvPr/>
        </p:nvSpPr>
        <p:spPr>
          <a:xfrm>
            <a:off x="6538452" y="647701"/>
            <a:ext cx="5456903" cy="5939911"/>
          </a:xfrm>
          <a:prstGeom prst="rect">
            <a:avLst/>
          </a:prstGeom>
        </p:spPr>
        <p:txBody>
          <a:bodyPr vert="horz" lIns="91440" tIns="45720" rIns="91440" bIns="45720" rtlCol="0">
            <a:normAutofit fontScale="85000" lnSpcReduction="20000"/>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Affection vs. Aversion</a:t>
            </a:r>
          </a:p>
          <a:p>
            <a:pPr marL="285750" indent="-228600">
              <a:lnSpc>
                <a:spcPct val="120000"/>
              </a:lnSpc>
              <a:spcAft>
                <a:spcPts val="600"/>
              </a:spcAft>
              <a:buClr>
                <a:schemeClr val="tx1"/>
              </a:buClr>
              <a:buSzPct val="75000"/>
              <a:buFont typeface="Arial" panose="020B0604020202020204" pitchFamily="34" charset="0"/>
              <a:buChar char="•"/>
            </a:pPr>
            <a:r>
              <a:rPr lang="en-US" dirty="0"/>
              <a:t>Generosity vs. Stinginess</a:t>
            </a:r>
          </a:p>
          <a:p>
            <a:pPr marL="285750" indent="-228600">
              <a:lnSpc>
                <a:spcPct val="120000"/>
              </a:lnSpc>
              <a:spcAft>
                <a:spcPts val="600"/>
              </a:spcAft>
              <a:buClr>
                <a:schemeClr val="tx1"/>
              </a:buClr>
              <a:buSzPct val="75000"/>
              <a:buFont typeface="Arial" panose="020B0604020202020204" pitchFamily="34" charset="0"/>
              <a:buChar char="•"/>
            </a:pPr>
            <a:r>
              <a:rPr lang="en-US" dirty="0"/>
              <a:t>Wholesome Motivation vs. Unwholesome Motivation (medical doctor earning money / helping patients)</a:t>
            </a:r>
          </a:p>
          <a:p>
            <a:pPr marL="285750" indent="-228600">
              <a:lnSpc>
                <a:spcPct val="120000"/>
              </a:lnSpc>
              <a:spcAft>
                <a:spcPts val="600"/>
              </a:spcAft>
              <a:buClr>
                <a:schemeClr val="tx1"/>
              </a:buClr>
              <a:buSzPct val="75000"/>
              <a:buFont typeface="Arial" panose="020B0604020202020204" pitchFamily="34" charset="0"/>
              <a:buChar char="•"/>
            </a:pPr>
            <a:r>
              <a:rPr lang="en-US" dirty="0"/>
              <a:t>Joyous Perseverance vs. Sloth / Laziness</a:t>
            </a:r>
          </a:p>
          <a:p>
            <a:pPr marL="285750" indent="-228600">
              <a:lnSpc>
                <a:spcPct val="120000"/>
              </a:lnSpc>
              <a:spcAft>
                <a:spcPts val="600"/>
              </a:spcAft>
              <a:buClr>
                <a:schemeClr val="tx1"/>
              </a:buClr>
              <a:buSzPct val="75000"/>
              <a:buFont typeface="Arial" panose="020B0604020202020204" pitchFamily="34" charset="0"/>
              <a:buChar char="•"/>
            </a:pPr>
            <a:r>
              <a:rPr lang="en-US" dirty="0"/>
              <a:t>Faith (in trustworthy things) vs. (excessive) Disbelief (in trustworthy things)</a:t>
            </a:r>
          </a:p>
          <a:p>
            <a:pPr marL="285750" indent="-228600">
              <a:lnSpc>
                <a:spcPct val="120000"/>
              </a:lnSpc>
              <a:spcAft>
                <a:spcPts val="600"/>
              </a:spcAft>
              <a:buClr>
                <a:schemeClr val="tx1"/>
              </a:buClr>
              <a:buSzPct val="75000"/>
              <a:buFont typeface="Arial" panose="020B0604020202020204" pitchFamily="34" charset="0"/>
              <a:buChar char="•"/>
            </a:pPr>
            <a:r>
              <a:rPr lang="en-US" dirty="0"/>
              <a:t>Trusting One’s Intuition  vs. Not Trusting One’s Intuition</a:t>
            </a:r>
          </a:p>
          <a:p>
            <a:pPr marL="285750" indent="-228600">
              <a:lnSpc>
                <a:spcPct val="120000"/>
              </a:lnSpc>
              <a:spcAft>
                <a:spcPts val="600"/>
              </a:spcAft>
              <a:buClr>
                <a:schemeClr val="tx1"/>
              </a:buClr>
              <a:buSzPct val="75000"/>
              <a:buFont typeface="Arial" panose="020B0604020202020204" pitchFamily="34" charset="0"/>
              <a:buChar char="•"/>
            </a:pPr>
            <a:r>
              <a:rPr lang="en-US" dirty="0"/>
              <a:t>Humility vs. Pride</a:t>
            </a:r>
          </a:p>
          <a:p>
            <a:pPr marL="285750" indent="-228600">
              <a:lnSpc>
                <a:spcPct val="120000"/>
              </a:lnSpc>
              <a:spcAft>
                <a:spcPts val="600"/>
              </a:spcAft>
              <a:buClr>
                <a:schemeClr val="tx1"/>
              </a:buClr>
              <a:buSzPct val="75000"/>
              <a:buFont typeface="Arial" panose="020B0604020202020204" pitchFamily="34" charset="0"/>
              <a:buChar char="•"/>
            </a:pPr>
            <a:r>
              <a:rPr lang="en-US" dirty="0"/>
              <a:t>Ethical Orientation vs. Non-Ethics</a:t>
            </a:r>
          </a:p>
          <a:p>
            <a:pPr marL="285750" indent="-228600">
              <a:lnSpc>
                <a:spcPct val="120000"/>
              </a:lnSpc>
              <a:spcAft>
                <a:spcPts val="600"/>
              </a:spcAft>
              <a:buClr>
                <a:schemeClr val="tx1"/>
              </a:buClr>
              <a:buSzPct val="75000"/>
              <a:buFont typeface="Arial" panose="020B0604020202020204" pitchFamily="34" charset="0"/>
              <a:buChar char="•"/>
            </a:pPr>
            <a:r>
              <a:rPr lang="en-US" dirty="0"/>
              <a:t>Self-Discipline vs. Lack of Self-Discipline</a:t>
            </a:r>
          </a:p>
          <a:p>
            <a:pPr marL="285750" indent="-228600">
              <a:lnSpc>
                <a:spcPct val="120000"/>
              </a:lnSpc>
              <a:spcAft>
                <a:spcPts val="600"/>
              </a:spcAft>
              <a:buClr>
                <a:schemeClr val="tx1"/>
              </a:buClr>
              <a:buSzPct val="75000"/>
              <a:buFont typeface="Arial" panose="020B0604020202020204" pitchFamily="34" charset="0"/>
              <a:buChar char="•"/>
            </a:pPr>
            <a:r>
              <a:rPr lang="en-US" dirty="0"/>
              <a:t>Mental Pliancy vs. mentally Harsh or Tied Attitude</a:t>
            </a:r>
          </a:p>
          <a:p>
            <a:pPr marL="285750" indent="-228600">
              <a:lnSpc>
                <a:spcPct val="120000"/>
              </a:lnSpc>
              <a:spcAft>
                <a:spcPts val="600"/>
              </a:spcAft>
              <a:buClr>
                <a:schemeClr val="tx1"/>
              </a:buClr>
              <a:buSzPct val="75000"/>
              <a:buFont typeface="Arial" panose="020B0604020202020204" pitchFamily="34" charset="0"/>
              <a:buChar char="•"/>
            </a:pPr>
            <a:r>
              <a:rPr lang="en-US" dirty="0"/>
              <a:t>Tolerance vs. Intolerance</a:t>
            </a:r>
          </a:p>
          <a:p>
            <a:pPr marL="285750" indent="-228600">
              <a:lnSpc>
                <a:spcPct val="120000"/>
              </a:lnSpc>
              <a:spcAft>
                <a:spcPts val="600"/>
              </a:spcAft>
              <a:buClr>
                <a:schemeClr val="tx1"/>
              </a:buClr>
              <a:buSzPct val="75000"/>
              <a:buFont typeface="Arial" panose="020B0604020202020204" pitchFamily="34" charset="0"/>
              <a:buChar char="•"/>
            </a:pPr>
            <a:r>
              <a:rPr lang="en-US" dirty="0"/>
              <a:t>Indulgence vs. Revenge/Grudge</a:t>
            </a:r>
          </a:p>
          <a:p>
            <a:pPr marL="285750" indent="-228600">
              <a:lnSpc>
                <a:spcPct val="120000"/>
              </a:lnSpc>
              <a:spcAft>
                <a:spcPts val="600"/>
              </a:spcAft>
              <a:buClr>
                <a:schemeClr val="tx1"/>
              </a:buClr>
              <a:buSzPct val="75000"/>
              <a:buFont typeface="Arial" panose="020B0604020202020204" pitchFamily="34" charset="0"/>
              <a:buChar char="•"/>
            </a:pPr>
            <a:r>
              <a:rPr lang="en-US" dirty="0"/>
              <a:t>Forgiveness vs. Revenge/Grudge</a:t>
            </a:r>
          </a:p>
          <a:p>
            <a:pPr marL="285750" indent="-228600">
              <a:lnSpc>
                <a:spcPct val="120000"/>
              </a:lnSpc>
              <a:spcAft>
                <a:spcPts val="600"/>
              </a:spcAft>
              <a:buClr>
                <a:schemeClr val="tx1"/>
              </a:buClr>
              <a:buSzPct val="75000"/>
              <a:buFont typeface="Arial" panose="020B0604020202020204" pitchFamily="34" charset="0"/>
              <a:buChar char="•"/>
            </a:pPr>
            <a:r>
              <a:rPr lang="en-US" dirty="0"/>
              <a:t>Consciousness vs. Non- Consciousness </a:t>
            </a:r>
          </a:p>
          <a:p>
            <a:pPr marL="285750" indent="-228600">
              <a:lnSpc>
                <a:spcPct val="120000"/>
              </a:lnSpc>
              <a:spcAft>
                <a:spcPts val="600"/>
              </a:spcAft>
              <a:buClr>
                <a:schemeClr val="tx1"/>
              </a:buClr>
              <a:buSzPct val="75000"/>
              <a:buFont typeface="Arial" panose="020B0604020202020204" pitchFamily="34" charset="0"/>
              <a:buChar char="•"/>
            </a:pPr>
            <a:r>
              <a:rPr lang="en-US" dirty="0"/>
              <a:t>Authenticity vs. Incongruency regarding one’s values or inner being</a:t>
            </a:r>
          </a:p>
          <a:p>
            <a:pPr marL="285750" indent="-228600">
              <a:lnSpc>
                <a:spcPct val="120000"/>
              </a:lnSpc>
              <a:spcAft>
                <a:spcPts val="600"/>
              </a:spcAft>
              <a:buClr>
                <a:schemeClr val="tx1"/>
              </a:buClr>
              <a:buSzPct val="75000"/>
              <a:buFont typeface="Arial" panose="020B0604020202020204" pitchFamily="34" charset="0"/>
              <a:buChar char="•"/>
            </a:pPr>
            <a:r>
              <a:rPr lang="en-US" dirty="0"/>
              <a:t>Respect vs. Disrespect</a:t>
            </a:r>
          </a:p>
          <a:p>
            <a:pPr marL="285750"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1572895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l="20023" r="13311"/>
          <a:stretch/>
        </p:blipFill>
        <p:spPr>
          <a:xfrm>
            <a:off x="20" y="10"/>
            <a:ext cx="6095980" cy="6857990"/>
          </a:xfrm>
          <a:prstGeom prst="rect">
            <a:avLst/>
          </a:prstGeom>
        </p:spPr>
      </p:pic>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Qualities and antagonists</a:t>
            </a:r>
          </a:p>
        </p:txBody>
      </p:sp>
      <p:sp>
        <p:nvSpPr>
          <p:cNvPr id="6" name="Textfeld 5">
            <a:extLst>
              <a:ext uri="{FF2B5EF4-FFF2-40B4-BE49-F238E27FC236}">
                <a16:creationId xmlns:a16="http://schemas.microsoft.com/office/drawing/2014/main" id="{2D0B6C83-DDEF-639E-EDB3-B252DD004DCA}"/>
              </a:ext>
            </a:extLst>
          </p:cNvPr>
          <p:cNvSpPr txBox="1"/>
          <p:nvPr/>
        </p:nvSpPr>
        <p:spPr>
          <a:xfrm>
            <a:off x="6538452" y="647701"/>
            <a:ext cx="5456903" cy="5939911"/>
          </a:xfrm>
          <a:prstGeom prst="rect">
            <a:avLst/>
          </a:prstGeom>
        </p:spPr>
        <p:txBody>
          <a:bodyPr vert="horz" lIns="91440" tIns="45720" rIns="91440" bIns="45720" rtlCol="0">
            <a:normAutofit/>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Shame vs. Non-Shame (complex topic, healthy sense of shame vs. toxic shame)</a:t>
            </a:r>
          </a:p>
          <a:p>
            <a:pPr marL="285750" indent="-228600">
              <a:lnSpc>
                <a:spcPct val="120000"/>
              </a:lnSpc>
              <a:spcAft>
                <a:spcPts val="600"/>
              </a:spcAft>
              <a:buClr>
                <a:schemeClr val="tx1"/>
              </a:buClr>
              <a:buSzPct val="75000"/>
              <a:buFont typeface="Arial" panose="020B0604020202020204" pitchFamily="34" charset="0"/>
              <a:buChar char="•"/>
            </a:pPr>
            <a:r>
              <a:rPr lang="en-US" dirty="0"/>
              <a:t>Concentration (Flow, Collecting the mind) vs. Distractions (Being inwardly scattered and in States of Unrest)</a:t>
            </a:r>
          </a:p>
          <a:p>
            <a:pPr marL="285750" indent="-228600">
              <a:lnSpc>
                <a:spcPct val="120000"/>
              </a:lnSpc>
              <a:spcAft>
                <a:spcPts val="600"/>
              </a:spcAft>
              <a:buClr>
                <a:schemeClr val="tx1"/>
              </a:buClr>
              <a:buSzPct val="75000"/>
              <a:buFont typeface="Arial" panose="020B0604020202020204" pitchFamily="34" charset="0"/>
              <a:buChar char="•"/>
            </a:pPr>
            <a:r>
              <a:rPr lang="en-US" dirty="0"/>
              <a:t>Openness vs. Close Mindedness</a:t>
            </a:r>
          </a:p>
          <a:p>
            <a:pPr marL="285750" indent="-228600">
              <a:lnSpc>
                <a:spcPct val="120000"/>
              </a:lnSpc>
              <a:spcAft>
                <a:spcPts val="600"/>
              </a:spcAft>
              <a:buClr>
                <a:schemeClr val="tx1"/>
              </a:buClr>
              <a:buSzPct val="75000"/>
              <a:buFont typeface="Arial" panose="020B0604020202020204" pitchFamily="34" charset="0"/>
              <a:buChar char="•"/>
            </a:pPr>
            <a:r>
              <a:rPr lang="en-US" dirty="0"/>
              <a:t>Impartiality vs. Partisan Attitude</a:t>
            </a:r>
          </a:p>
          <a:p>
            <a:pPr marL="285750" indent="-228600">
              <a:lnSpc>
                <a:spcPct val="120000"/>
              </a:lnSpc>
              <a:spcAft>
                <a:spcPts val="600"/>
              </a:spcAft>
              <a:buClr>
                <a:schemeClr val="tx1"/>
              </a:buClr>
              <a:buSzPct val="75000"/>
              <a:buFont typeface="Arial" panose="020B0604020202020204" pitchFamily="34" charset="0"/>
              <a:buChar char="•"/>
            </a:pPr>
            <a:r>
              <a:rPr lang="en-US" dirty="0"/>
              <a:t>Letting Go vs. Clinging</a:t>
            </a:r>
          </a:p>
          <a:p>
            <a:pPr marL="285750" indent="-228600">
              <a:lnSpc>
                <a:spcPct val="120000"/>
              </a:lnSpc>
              <a:spcAft>
                <a:spcPts val="600"/>
              </a:spcAft>
              <a:buClr>
                <a:schemeClr val="tx1"/>
              </a:buClr>
              <a:buSzPct val="75000"/>
              <a:buFont typeface="Arial" panose="020B0604020202020204" pitchFamily="34" charset="0"/>
              <a:buChar char="•"/>
            </a:pPr>
            <a:r>
              <a:rPr lang="en-US" dirty="0"/>
              <a:t>Composure/Serenity vs. Tight Fistedness</a:t>
            </a:r>
          </a:p>
          <a:p>
            <a:pPr marL="285750" indent="-228600">
              <a:lnSpc>
                <a:spcPct val="120000"/>
              </a:lnSpc>
              <a:spcAft>
                <a:spcPts val="600"/>
              </a:spcAft>
              <a:buClr>
                <a:schemeClr val="tx1"/>
              </a:buClr>
              <a:buSzPct val="75000"/>
              <a:buFont typeface="Arial" panose="020B0604020202020204" pitchFamily="34" charset="0"/>
              <a:buChar char="•"/>
            </a:pPr>
            <a:r>
              <a:rPr lang="en-US" dirty="0"/>
              <a:t>Bravery vs. Insecurity (complex!) </a:t>
            </a:r>
          </a:p>
          <a:p>
            <a:pPr marL="285750" indent="-228600">
              <a:lnSpc>
                <a:spcPct val="120000"/>
              </a:lnSpc>
              <a:spcAft>
                <a:spcPts val="600"/>
              </a:spcAft>
              <a:buClr>
                <a:schemeClr val="tx1"/>
              </a:buClr>
              <a:buSzPct val="75000"/>
              <a:buFont typeface="Arial" panose="020B0604020202020204" pitchFamily="34" charset="0"/>
              <a:buChar char="•"/>
            </a:pPr>
            <a:r>
              <a:rPr lang="en-US" dirty="0"/>
              <a:t>Truthfulness vs. Deceptiveness </a:t>
            </a:r>
          </a:p>
          <a:p>
            <a:pPr marL="285750" indent="-228600">
              <a:lnSpc>
                <a:spcPct val="120000"/>
              </a:lnSpc>
              <a:spcAft>
                <a:spcPts val="600"/>
              </a:spcAft>
              <a:buClr>
                <a:schemeClr val="tx1"/>
              </a:buClr>
              <a:buSzPct val="75000"/>
              <a:buFont typeface="Arial" panose="020B0604020202020204" pitchFamily="34" charset="0"/>
              <a:buChar char="•"/>
            </a:pPr>
            <a:r>
              <a:rPr lang="en-US" dirty="0"/>
              <a:t>Honesty vs. Lying and Deception</a:t>
            </a:r>
          </a:p>
          <a:p>
            <a:pPr marL="285750" indent="-228600">
              <a:lnSpc>
                <a:spcPct val="120000"/>
              </a:lnSpc>
              <a:spcAft>
                <a:spcPts val="600"/>
              </a:spcAft>
              <a:buClr>
                <a:schemeClr val="tx1"/>
              </a:buClr>
              <a:buSzPct val="75000"/>
              <a:buFont typeface="Arial" panose="020B0604020202020204" pitchFamily="34" charset="0"/>
              <a:buChar char="•"/>
            </a:pPr>
            <a:r>
              <a:rPr lang="en-US" dirty="0"/>
              <a:t>Being Self-Aware vs. Not Being Self-Aware [mindfulness &amp; introspection]</a:t>
            </a:r>
          </a:p>
          <a:p>
            <a:pPr marL="285750"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45780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F4B088FA-9E22-DD93-FB1C-825F17BCF29F}"/>
              </a:ext>
            </a:extLst>
          </p:cNvPr>
          <p:cNvPicPr>
            <a:picLocks noChangeAspect="1"/>
          </p:cNvPicPr>
          <p:nvPr/>
        </p:nvPicPr>
        <p:blipFill rotWithShape="1">
          <a:blip r:embed="rId2"/>
          <a:srcRect t="896" b="14835"/>
          <a:stretch/>
        </p:blipFill>
        <p:spPr>
          <a:xfrm>
            <a:off x="-4" y="10"/>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F96586-8727-616F-15DB-1CE99351A94B}"/>
              </a:ext>
            </a:extLst>
          </p:cNvPr>
          <p:cNvSpPr>
            <a:spLocks noGrp="1"/>
          </p:cNvSpPr>
          <p:nvPr>
            <p:ph type="title"/>
          </p:nvPr>
        </p:nvSpPr>
        <p:spPr>
          <a:xfrm>
            <a:off x="652370" y="647700"/>
            <a:ext cx="4357235" cy="4114800"/>
          </a:xfrm>
        </p:spPr>
        <p:txBody>
          <a:bodyPr vert="horz" lIns="91440" tIns="45720" rIns="91440" bIns="45720" rtlCol="0" anchor="t">
            <a:normAutofit fontScale="90000"/>
          </a:bodyPr>
          <a:lstStyle/>
          <a:p>
            <a:r>
              <a:rPr lang="en-US" dirty="0"/>
              <a:t>happiness </a:t>
            </a:r>
            <a:r>
              <a:rPr lang="en-US" dirty="0" err="1"/>
              <a:t>oR</a:t>
            </a:r>
            <a:r>
              <a:rPr lang="en-US" dirty="0"/>
              <a:t> suffering IS EXPERIENDED BY THE MIND.</a:t>
            </a:r>
            <a:br>
              <a:rPr lang="en-US" dirty="0"/>
            </a:br>
            <a:br>
              <a:rPr lang="en-US" dirty="0"/>
            </a:br>
            <a:r>
              <a:rPr lang="en-US" dirty="0"/>
              <a:t>Mind is </a:t>
            </a:r>
            <a:r>
              <a:rPr lang="en-US" dirty="0" err="1"/>
              <a:t>formost</a:t>
            </a:r>
            <a:r>
              <a:rPr lang="en-US" dirty="0"/>
              <a:t>.</a:t>
            </a:r>
          </a:p>
        </p:txBody>
      </p:sp>
    </p:spTree>
    <p:extLst>
      <p:ext uri="{BB962C8B-B14F-4D97-AF65-F5344CB8AC3E}">
        <p14:creationId xmlns:p14="http://schemas.microsoft.com/office/powerpoint/2010/main" val="240559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82805579-686C-7F3D-D141-AB70448D7353}"/>
              </a:ext>
            </a:extLst>
          </p:cNvPr>
          <p:cNvPicPr>
            <a:picLocks noChangeAspect="1"/>
          </p:cNvPicPr>
          <p:nvPr/>
        </p:nvPicPr>
        <p:blipFill rotWithShape="1">
          <a:blip r:embed="rId3"/>
          <a:srcRect l="20023" r="13311"/>
          <a:stretch/>
        </p:blipFill>
        <p:spPr>
          <a:xfrm>
            <a:off x="20" y="10"/>
            <a:ext cx="6095980" cy="6857990"/>
          </a:xfrm>
          <a:prstGeom prst="rect">
            <a:avLst/>
          </a:prstGeom>
        </p:spPr>
      </p:pic>
      <p:sp>
        <p:nvSpPr>
          <p:cNvPr id="2" name="Titel 1">
            <a:extLst>
              <a:ext uri="{FF2B5EF4-FFF2-40B4-BE49-F238E27FC236}">
                <a16:creationId xmlns:a16="http://schemas.microsoft.com/office/drawing/2014/main" id="{456FA712-CD31-CFC7-C739-3FF6807E5399}"/>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Qualities and antagonists</a:t>
            </a:r>
          </a:p>
        </p:txBody>
      </p:sp>
      <p:sp>
        <p:nvSpPr>
          <p:cNvPr id="6" name="Textfeld 5">
            <a:extLst>
              <a:ext uri="{FF2B5EF4-FFF2-40B4-BE49-F238E27FC236}">
                <a16:creationId xmlns:a16="http://schemas.microsoft.com/office/drawing/2014/main" id="{2D0B6C83-DDEF-639E-EDB3-B252DD004DCA}"/>
              </a:ext>
            </a:extLst>
          </p:cNvPr>
          <p:cNvSpPr txBox="1"/>
          <p:nvPr/>
        </p:nvSpPr>
        <p:spPr>
          <a:xfrm>
            <a:off x="6538452" y="647701"/>
            <a:ext cx="5456903" cy="5939911"/>
          </a:xfrm>
          <a:prstGeom prst="rect">
            <a:avLst/>
          </a:prstGeom>
        </p:spPr>
        <p:txBody>
          <a:bodyPr vert="horz" lIns="91440" tIns="45720" rIns="91440" bIns="45720" rtlCol="0">
            <a:normAutofit/>
          </a:bodyPr>
          <a:lstStyle/>
          <a:p>
            <a:pPr marL="285750" indent="-228600">
              <a:lnSpc>
                <a:spcPct val="120000"/>
              </a:lnSpc>
              <a:spcAft>
                <a:spcPts val="600"/>
              </a:spcAft>
              <a:buClr>
                <a:schemeClr val="tx1"/>
              </a:buClr>
              <a:buSzPct val="75000"/>
              <a:buFont typeface="Arial" panose="020B0604020202020204" pitchFamily="34" charset="0"/>
              <a:buChar char="•"/>
            </a:pPr>
            <a:r>
              <a:rPr lang="en-US" dirty="0"/>
              <a:t>Being Relaxed vs. Not Being Relaxed </a:t>
            </a:r>
          </a:p>
          <a:p>
            <a:pPr marL="285750" indent="-228600">
              <a:lnSpc>
                <a:spcPct val="120000"/>
              </a:lnSpc>
              <a:spcAft>
                <a:spcPts val="600"/>
              </a:spcAft>
              <a:buClr>
                <a:schemeClr val="tx1"/>
              </a:buClr>
              <a:buSzPct val="75000"/>
              <a:buFont typeface="Arial" panose="020B0604020202020204" pitchFamily="34" charset="0"/>
              <a:buChar char="•"/>
            </a:pPr>
            <a:r>
              <a:rPr lang="en-US" dirty="0"/>
              <a:t>Humor vs. Taking Oneself and Things too Seriously </a:t>
            </a:r>
          </a:p>
          <a:p>
            <a:pPr marL="285750" indent="-228600">
              <a:lnSpc>
                <a:spcPct val="120000"/>
              </a:lnSpc>
              <a:spcAft>
                <a:spcPts val="600"/>
              </a:spcAft>
              <a:buClr>
                <a:schemeClr val="tx1"/>
              </a:buClr>
              <a:buSzPct val="75000"/>
              <a:buFont typeface="Arial" panose="020B0604020202020204" pitchFamily="34" charset="0"/>
              <a:buChar char="•"/>
            </a:pPr>
            <a:r>
              <a:rPr lang="en-US" dirty="0"/>
              <a:t>Introspection (Self-Awareness) vs. Non-Introspection (Lack of Self-Awareness) </a:t>
            </a:r>
          </a:p>
          <a:p>
            <a:pPr marL="285750" indent="-228600">
              <a:lnSpc>
                <a:spcPct val="120000"/>
              </a:lnSpc>
              <a:spcAft>
                <a:spcPts val="600"/>
              </a:spcAft>
              <a:buClr>
                <a:schemeClr val="tx1"/>
              </a:buClr>
              <a:buSzPct val="75000"/>
              <a:buFont typeface="Arial" panose="020B0604020202020204" pitchFamily="34" charset="0"/>
              <a:buChar char="•"/>
            </a:pPr>
            <a:r>
              <a:rPr lang="en-US" dirty="0"/>
              <a:t>Mindfulness vs. Non-mindfulness</a:t>
            </a:r>
          </a:p>
          <a:p>
            <a:pPr marL="285750" indent="-228600">
              <a:lnSpc>
                <a:spcPct val="120000"/>
              </a:lnSpc>
              <a:spcAft>
                <a:spcPts val="600"/>
              </a:spcAft>
              <a:buClr>
                <a:schemeClr val="tx1"/>
              </a:buClr>
              <a:buSzPct val="75000"/>
              <a:buFont typeface="Arial" panose="020B0604020202020204" pitchFamily="34" charset="0"/>
              <a:buChar char="•"/>
            </a:pPr>
            <a:r>
              <a:rPr lang="en-US" dirty="0"/>
              <a:t>Loose Self-</a:t>
            </a:r>
            <a:r>
              <a:rPr lang="en-US" dirty="0" err="1"/>
              <a:t>Centredness</a:t>
            </a:r>
            <a:r>
              <a:rPr lang="en-US" dirty="0"/>
              <a:t> vs. Tight Self-</a:t>
            </a:r>
            <a:r>
              <a:rPr lang="en-US" dirty="0" err="1"/>
              <a:t>Centredness</a:t>
            </a:r>
            <a:endParaRPr lang="en-US" dirty="0"/>
          </a:p>
          <a:p>
            <a:pPr marL="285750" indent="-228600">
              <a:lnSpc>
                <a:spcPct val="120000"/>
              </a:lnSpc>
              <a:spcAft>
                <a:spcPts val="600"/>
              </a:spcAft>
              <a:buClr>
                <a:schemeClr val="tx1"/>
              </a:buClr>
              <a:buSzPct val="75000"/>
              <a:buFont typeface="Arial" panose="020B0604020202020204" pitchFamily="34" charset="0"/>
              <a:buChar char="•"/>
            </a:pPr>
            <a:r>
              <a:rPr lang="en-US" dirty="0"/>
              <a:t>Being Able to Admit Faults vs. Hiding Faults </a:t>
            </a:r>
          </a:p>
          <a:p>
            <a:pPr marL="285750" indent="-228600">
              <a:lnSpc>
                <a:spcPct val="120000"/>
              </a:lnSpc>
              <a:spcAft>
                <a:spcPts val="600"/>
              </a:spcAft>
              <a:buClr>
                <a:schemeClr val="tx1"/>
              </a:buClr>
              <a:buSzPct val="75000"/>
              <a:buFont typeface="Arial" panose="020B0604020202020204" pitchFamily="34" charset="0"/>
              <a:buChar char="•"/>
            </a:pPr>
            <a:r>
              <a:rPr lang="en-US" dirty="0"/>
              <a:t>…</a:t>
            </a:r>
          </a:p>
          <a:p>
            <a:pPr marL="285750" indent="-228600">
              <a:lnSpc>
                <a:spcPct val="120000"/>
              </a:lnSpc>
              <a:spcAft>
                <a:spcPts val="600"/>
              </a:spcAft>
              <a:buClr>
                <a:schemeClr val="tx1"/>
              </a:buClr>
              <a:buSzPct val="75000"/>
              <a:buFont typeface="Arial" panose="020B0604020202020204" pitchFamily="34" charset="0"/>
              <a:buChar char="•"/>
            </a:pPr>
            <a:r>
              <a:rPr lang="en-US" dirty="0"/>
              <a:t>there are far more qualities, </a:t>
            </a:r>
            <a:r>
              <a:rPr lang="en-US" dirty="0" err="1"/>
              <a:t>eg.</a:t>
            </a:r>
            <a:r>
              <a:rPr lang="en-US" dirty="0"/>
              <a:t> Helpfulness, Creativity, Curiosity, Inner Fulfillment…</a:t>
            </a:r>
          </a:p>
          <a:p>
            <a:pPr marL="285750"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12284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king together in a domestic suit and a red umbrella">
            <a:extLst>
              <a:ext uri="{FF2B5EF4-FFF2-40B4-BE49-F238E27FC236}">
                <a16:creationId xmlns:a16="http://schemas.microsoft.com/office/drawing/2014/main" id="{E860A731-62CC-F86F-C36A-EE945484F239}"/>
              </a:ext>
            </a:extLst>
          </p:cNvPr>
          <p:cNvPicPr>
            <a:picLocks noChangeAspect="1"/>
          </p:cNvPicPr>
          <p:nvPr/>
        </p:nvPicPr>
        <p:blipFill rotWithShape="1">
          <a:blip r:embed="rId3"/>
          <a:srcRect l="12696" r="7748" b="1"/>
          <a:stretch/>
        </p:blipFill>
        <p:spPr>
          <a:xfrm>
            <a:off x="20" y="10"/>
            <a:ext cx="12191980" cy="6857990"/>
          </a:xfrm>
          <a:prstGeom prst="rect">
            <a:avLst/>
          </a:prstGeom>
        </p:spPr>
      </p:pic>
      <p:sp>
        <p:nvSpPr>
          <p:cNvPr id="2" name="Titel 1">
            <a:extLst>
              <a:ext uri="{FF2B5EF4-FFF2-40B4-BE49-F238E27FC236}">
                <a16:creationId xmlns:a16="http://schemas.microsoft.com/office/drawing/2014/main" id="{F517A608-A15C-FFBA-1FF7-2E5ABFE4BF54}"/>
              </a:ext>
            </a:extLst>
          </p:cNvPr>
          <p:cNvSpPr>
            <a:spLocks noGrp="1"/>
          </p:cNvSpPr>
          <p:nvPr>
            <p:ph type="title"/>
          </p:nvPr>
        </p:nvSpPr>
        <p:spPr>
          <a:xfrm>
            <a:off x="1166149" y="0"/>
            <a:ext cx="9859701" cy="942854"/>
          </a:xfrm>
        </p:spPr>
        <p:txBody>
          <a:bodyPr vert="horz" lIns="91440" tIns="45720" rIns="91440" bIns="45720" rtlCol="0" anchor="b">
            <a:normAutofit/>
          </a:bodyPr>
          <a:lstStyle/>
          <a:p>
            <a:r>
              <a:rPr lang="en-US" dirty="0"/>
              <a:t>Three groups of qualities aiming  </a:t>
            </a:r>
          </a:p>
        </p:txBody>
      </p:sp>
      <p:sp>
        <p:nvSpPr>
          <p:cNvPr id="3" name="Textfeld 2">
            <a:extLst>
              <a:ext uri="{FF2B5EF4-FFF2-40B4-BE49-F238E27FC236}">
                <a16:creationId xmlns:a16="http://schemas.microsoft.com/office/drawing/2014/main" id="{FF5DC848-E9C5-598E-0E7D-7BDDDC2B0167}"/>
              </a:ext>
            </a:extLst>
          </p:cNvPr>
          <p:cNvSpPr txBox="1"/>
          <p:nvPr/>
        </p:nvSpPr>
        <p:spPr>
          <a:xfrm>
            <a:off x="0" y="5602147"/>
            <a:ext cx="3993265" cy="646331"/>
          </a:xfrm>
          <a:prstGeom prst="rect">
            <a:avLst/>
          </a:prstGeom>
          <a:solidFill>
            <a:schemeClr val="tx1"/>
          </a:solidFill>
        </p:spPr>
        <p:txBody>
          <a:bodyPr wrap="square" rtlCol="0">
            <a:spAutoFit/>
          </a:bodyPr>
          <a:lstStyle/>
          <a:p>
            <a:r>
              <a:rPr lang="en-US" b="1" dirty="0">
                <a:solidFill>
                  <a:schemeClr val="bg1"/>
                </a:solidFill>
              </a:rPr>
              <a:t>For a calm, peaceful mind / a joy to be in the present moment</a:t>
            </a:r>
            <a:endParaRPr lang="de-DE" b="1" dirty="0">
              <a:solidFill>
                <a:schemeClr val="bg1"/>
              </a:solidFill>
            </a:endParaRPr>
          </a:p>
        </p:txBody>
      </p:sp>
      <p:sp>
        <p:nvSpPr>
          <p:cNvPr id="4" name="Textfeld 3">
            <a:extLst>
              <a:ext uri="{FF2B5EF4-FFF2-40B4-BE49-F238E27FC236}">
                <a16:creationId xmlns:a16="http://schemas.microsoft.com/office/drawing/2014/main" id="{A3EE8EEC-81FF-2EAC-DDF7-2BEA8CB74F91}"/>
              </a:ext>
            </a:extLst>
          </p:cNvPr>
          <p:cNvSpPr txBox="1"/>
          <p:nvPr/>
        </p:nvSpPr>
        <p:spPr>
          <a:xfrm>
            <a:off x="3624805" y="4669459"/>
            <a:ext cx="3993265" cy="369332"/>
          </a:xfrm>
          <a:prstGeom prst="rect">
            <a:avLst/>
          </a:prstGeom>
          <a:solidFill>
            <a:schemeClr val="tx1"/>
          </a:solidFill>
        </p:spPr>
        <p:txBody>
          <a:bodyPr wrap="square" rtlCol="0">
            <a:spAutoFit/>
          </a:bodyPr>
          <a:lstStyle/>
          <a:p>
            <a:r>
              <a:rPr lang="en-US" b="1" dirty="0">
                <a:solidFill>
                  <a:schemeClr val="bg1"/>
                </a:solidFill>
              </a:rPr>
              <a:t>to increase the heart qualities</a:t>
            </a:r>
            <a:endParaRPr lang="de-DE" b="1" dirty="0">
              <a:solidFill>
                <a:schemeClr val="bg1"/>
              </a:solidFill>
            </a:endParaRPr>
          </a:p>
        </p:txBody>
      </p:sp>
      <p:sp>
        <p:nvSpPr>
          <p:cNvPr id="6" name="Textfeld 5">
            <a:extLst>
              <a:ext uri="{FF2B5EF4-FFF2-40B4-BE49-F238E27FC236}">
                <a16:creationId xmlns:a16="http://schemas.microsoft.com/office/drawing/2014/main" id="{25059FFC-5DCD-0B51-43A3-45C3C92A87E2}"/>
              </a:ext>
            </a:extLst>
          </p:cNvPr>
          <p:cNvSpPr txBox="1"/>
          <p:nvPr/>
        </p:nvSpPr>
        <p:spPr>
          <a:xfrm>
            <a:off x="7967240" y="5740646"/>
            <a:ext cx="3993265" cy="646331"/>
          </a:xfrm>
          <a:prstGeom prst="rect">
            <a:avLst/>
          </a:prstGeom>
          <a:solidFill>
            <a:schemeClr val="tx1"/>
          </a:solidFill>
        </p:spPr>
        <p:txBody>
          <a:bodyPr wrap="square" rtlCol="0">
            <a:spAutoFit/>
          </a:bodyPr>
          <a:lstStyle/>
          <a:p>
            <a:r>
              <a:rPr lang="en-US" b="1" dirty="0">
                <a:solidFill>
                  <a:schemeClr val="bg1"/>
                </a:solidFill>
              </a:rPr>
              <a:t>to deconstruct complex and fixing inner patterns</a:t>
            </a:r>
            <a:endParaRPr lang="de-DE" b="1" dirty="0">
              <a:solidFill>
                <a:schemeClr val="bg1"/>
              </a:solidFill>
            </a:endParaRPr>
          </a:p>
        </p:txBody>
      </p:sp>
    </p:spTree>
    <p:extLst>
      <p:ext uri="{BB962C8B-B14F-4D97-AF65-F5344CB8AC3E}">
        <p14:creationId xmlns:p14="http://schemas.microsoft.com/office/powerpoint/2010/main" val="11994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keh arranged into love heart">
            <a:extLst>
              <a:ext uri="{FF2B5EF4-FFF2-40B4-BE49-F238E27FC236}">
                <a16:creationId xmlns:a16="http://schemas.microsoft.com/office/drawing/2014/main" id="{E1EB03AC-58B3-B806-B78F-1AD2296E228D}"/>
              </a:ext>
            </a:extLst>
          </p:cNvPr>
          <p:cNvPicPr>
            <a:picLocks noChangeAspect="1"/>
          </p:cNvPicPr>
          <p:nvPr/>
        </p:nvPicPr>
        <p:blipFill rotWithShape="1">
          <a:blip r:embed="rId3"/>
          <a:srcRect t="16766" b="24024"/>
          <a:stretch/>
        </p:blipFill>
        <p:spPr>
          <a:xfrm>
            <a:off x="-4" y="10"/>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265714"/>
            <a:ext cx="12192002" cy="3592285"/>
          </a:xfrm>
          <a:prstGeom prst="rect">
            <a:avLst/>
          </a:prstGeom>
          <a:gradFill>
            <a:gsLst>
              <a:gs pos="0">
                <a:srgbClr val="000000">
                  <a:alpha val="0"/>
                </a:srgbClr>
              </a:gs>
              <a:gs pos="84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CF50D2-CA7F-93A2-F73B-C0CEA248E491}"/>
              </a:ext>
            </a:extLst>
          </p:cNvPr>
          <p:cNvSpPr>
            <a:spLocks noGrp="1"/>
          </p:cNvSpPr>
          <p:nvPr>
            <p:ph type="title"/>
          </p:nvPr>
        </p:nvSpPr>
        <p:spPr>
          <a:xfrm>
            <a:off x="4965539" y="647700"/>
            <a:ext cx="6578761" cy="3099547"/>
          </a:xfrm>
        </p:spPr>
        <p:txBody>
          <a:bodyPr vert="horz" lIns="91440" tIns="45720" rIns="91440" bIns="45720" rtlCol="0" anchor="t">
            <a:normAutofit/>
          </a:bodyPr>
          <a:lstStyle/>
          <a:p>
            <a:pPr algn="r"/>
            <a:r>
              <a:rPr lang="en-US" dirty="0"/>
              <a:t>Four heart qualities:</a:t>
            </a:r>
            <a:br>
              <a:rPr lang="en-US" dirty="0"/>
            </a:br>
            <a:r>
              <a:rPr lang="en-US" dirty="0" err="1"/>
              <a:t>brahmavihĀras</a:t>
            </a:r>
            <a:br>
              <a:rPr lang="en-US" dirty="0"/>
            </a:br>
            <a:r>
              <a:rPr lang="en-US" dirty="0"/>
              <a:t>(</a:t>
            </a:r>
            <a:r>
              <a:rPr lang="en-US" dirty="0" err="1"/>
              <a:t>devine</a:t>
            </a:r>
            <a:r>
              <a:rPr lang="en-US" dirty="0"/>
              <a:t> abodes) </a:t>
            </a:r>
          </a:p>
        </p:txBody>
      </p:sp>
    </p:spTree>
    <p:extLst>
      <p:ext uri="{BB962C8B-B14F-4D97-AF65-F5344CB8AC3E}">
        <p14:creationId xmlns:p14="http://schemas.microsoft.com/office/powerpoint/2010/main" val="1941861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keh arranged into love heart">
            <a:extLst>
              <a:ext uri="{FF2B5EF4-FFF2-40B4-BE49-F238E27FC236}">
                <a16:creationId xmlns:a16="http://schemas.microsoft.com/office/drawing/2014/main" id="{E1EB03AC-58B3-B806-B78F-1AD2296E228D}"/>
              </a:ext>
            </a:extLst>
          </p:cNvPr>
          <p:cNvPicPr>
            <a:picLocks noChangeAspect="1"/>
          </p:cNvPicPr>
          <p:nvPr/>
        </p:nvPicPr>
        <p:blipFill rotWithShape="1">
          <a:blip r:embed="rId3"/>
          <a:srcRect t="16817" b="23972"/>
          <a:stretch/>
        </p:blipFill>
        <p:spPr>
          <a:xfrm>
            <a:off x="-4" y="10"/>
            <a:ext cx="12192000" cy="6857990"/>
          </a:xfrm>
          <a:prstGeom prst="rect">
            <a:avLst/>
          </a:prstGeom>
        </p:spPr>
      </p:pic>
      <p:sp>
        <p:nvSpPr>
          <p:cNvPr id="23" name="Rectangle 22">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CF50D2-CA7F-93A2-F73B-C0CEA248E491}"/>
              </a:ext>
            </a:extLst>
          </p:cNvPr>
          <p:cNvSpPr>
            <a:spLocks noGrp="1"/>
          </p:cNvSpPr>
          <p:nvPr>
            <p:ph type="title"/>
          </p:nvPr>
        </p:nvSpPr>
        <p:spPr>
          <a:xfrm>
            <a:off x="652370" y="647700"/>
            <a:ext cx="4357235" cy="4114800"/>
          </a:xfrm>
        </p:spPr>
        <p:txBody>
          <a:bodyPr vert="horz" lIns="91440" tIns="45720" rIns="91440" bIns="45720" rtlCol="0" anchor="t">
            <a:normAutofit/>
          </a:bodyPr>
          <a:lstStyle/>
          <a:p>
            <a:pPr lvl="0">
              <a:lnSpc>
                <a:spcPct val="110000"/>
              </a:lnSpc>
            </a:pPr>
            <a:r>
              <a:rPr lang="en-US" sz="1700" dirty="0">
                <a:effectLst/>
              </a:rPr>
              <a:t>compassion </a:t>
            </a:r>
            <a:r>
              <a:rPr lang="en-US" sz="1400" dirty="0">
                <a:effectLst/>
              </a:rPr>
              <a:t>(</a:t>
            </a:r>
            <a:r>
              <a:rPr lang="en-US" sz="1400" dirty="0" err="1">
                <a:effectLst/>
              </a:rPr>
              <a:t>pali</a:t>
            </a:r>
            <a:r>
              <a:rPr lang="en-US" sz="1400" dirty="0">
                <a:effectLst/>
              </a:rPr>
              <a:t>: karuna)</a:t>
            </a:r>
            <a:br>
              <a:rPr lang="en-US" sz="1400" dirty="0">
                <a:effectLst/>
              </a:rPr>
            </a:br>
            <a:br>
              <a:rPr lang="en-US" sz="1400" dirty="0">
                <a:effectLst/>
              </a:rPr>
            </a:br>
            <a:r>
              <a:rPr lang="en-US" sz="1700" dirty="0">
                <a:effectLst/>
              </a:rPr>
              <a:t>love (loving kindness, in the sense of wishing well being) </a:t>
            </a:r>
            <a:r>
              <a:rPr lang="en-US" sz="1400" dirty="0">
                <a:effectLst/>
              </a:rPr>
              <a:t>(</a:t>
            </a:r>
            <a:r>
              <a:rPr lang="en-US" sz="1400" dirty="0" err="1">
                <a:effectLst/>
              </a:rPr>
              <a:t>pali</a:t>
            </a:r>
            <a:r>
              <a:rPr lang="en-US" sz="1400" dirty="0">
                <a:effectLst/>
              </a:rPr>
              <a:t>: </a:t>
            </a:r>
            <a:r>
              <a:rPr lang="en-US" sz="1400" dirty="0" err="1">
                <a:effectLst/>
              </a:rPr>
              <a:t>metta</a:t>
            </a:r>
            <a:r>
              <a:rPr lang="en-US" sz="1400" dirty="0">
                <a:effectLst/>
              </a:rPr>
              <a:t>)</a:t>
            </a:r>
            <a:br>
              <a:rPr lang="en-US" sz="1400" dirty="0">
                <a:effectLst/>
              </a:rPr>
            </a:br>
            <a:br>
              <a:rPr lang="en-US" sz="1700" dirty="0">
                <a:effectLst/>
              </a:rPr>
            </a:br>
            <a:r>
              <a:rPr lang="en-US" sz="1700" dirty="0">
                <a:effectLst/>
              </a:rPr>
              <a:t>rejoicing (sharing joy) </a:t>
            </a:r>
            <a:r>
              <a:rPr lang="en-US" sz="1400" dirty="0">
                <a:effectLst/>
              </a:rPr>
              <a:t>(</a:t>
            </a:r>
            <a:r>
              <a:rPr lang="en-US" sz="1400" dirty="0" err="1">
                <a:effectLst/>
              </a:rPr>
              <a:t>pali</a:t>
            </a:r>
            <a:r>
              <a:rPr lang="en-US" sz="1400" dirty="0">
                <a:effectLst/>
              </a:rPr>
              <a:t>: </a:t>
            </a:r>
            <a:r>
              <a:rPr lang="en-US" sz="1400" dirty="0" err="1">
                <a:effectLst/>
              </a:rPr>
              <a:t>mudita</a:t>
            </a:r>
            <a:r>
              <a:rPr lang="en-US" sz="1400" dirty="0">
                <a:effectLst/>
              </a:rPr>
              <a:t>)</a:t>
            </a:r>
            <a:br>
              <a:rPr lang="en-US" sz="1400" dirty="0">
                <a:effectLst/>
              </a:rPr>
            </a:br>
            <a:r>
              <a:rPr lang="en-US" sz="1700" dirty="0">
                <a:effectLst/>
              </a:rPr>
              <a:t> </a:t>
            </a:r>
            <a:br>
              <a:rPr lang="en-US" sz="1700" dirty="0">
                <a:effectLst/>
              </a:rPr>
            </a:br>
            <a:r>
              <a:rPr lang="en-US" sz="1700" dirty="0">
                <a:effectLst/>
              </a:rPr>
              <a:t>equanimity </a:t>
            </a:r>
            <a:r>
              <a:rPr lang="en-US" sz="1400" dirty="0">
                <a:effectLst/>
              </a:rPr>
              <a:t>(</a:t>
            </a:r>
            <a:r>
              <a:rPr lang="en-US" sz="1400" dirty="0" err="1">
                <a:effectLst/>
              </a:rPr>
              <a:t>pali</a:t>
            </a:r>
            <a:r>
              <a:rPr lang="en-US" sz="1400" dirty="0">
                <a:effectLst/>
              </a:rPr>
              <a:t>: </a:t>
            </a:r>
            <a:r>
              <a:rPr lang="en-US" sz="1400" dirty="0" err="1">
                <a:effectLst/>
              </a:rPr>
              <a:t>upekkha</a:t>
            </a:r>
            <a:r>
              <a:rPr lang="en-US" sz="1400" dirty="0">
                <a:effectLst/>
              </a:rPr>
              <a:t>)</a:t>
            </a:r>
            <a:br>
              <a:rPr lang="en-US" sz="1400" dirty="0">
                <a:effectLst/>
              </a:rPr>
            </a:br>
            <a:r>
              <a:rPr lang="en-US" sz="1700" dirty="0"/>
              <a:t> </a:t>
            </a:r>
          </a:p>
        </p:txBody>
      </p:sp>
    </p:spTree>
    <p:extLst>
      <p:ext uri="{BB962C8B-B14F-4D97-AF65-F5344CB8AC3E}">
        <p14:creationId xmlns:p14="http://schemas.microsoft.com/office/powerpoint/2010/main" val="40445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keh arranged into love heart">
            <a:extLst>
              <a:ext uri="{FF2B5EF4-FFF2-40B4-BE49-F238E27FC236}">
                <a16:creationId xmlns:a16="http://schemas.microsoft.com/office/drawing/2014/main" id="{E1EB03AC-58B3-B806-B78F-1AD2296E228D}"/>
              </a:ext>
            </a:extLst>
          </p:cNvPr>
          <p:cNvPicPr>
            <a:picLocks noChangeAspect="1"/>
          </p:cNvPicPr>
          <p:nvPr/>
        </p:nvPicPr>
        <p:blipFill rotWithShape="1">
          <a:blip r:embed="rId3"/>
          <a:srcRect t="16817" b="23972"/>
          <a:stretch/>
        </p:blipFill>
        <p:spPr>
          <a:xfrm>
            <a:off x="-4" y="10"/>
            <a:ext cx="12192000" cy="6857990"/>
          </a:xfrm>
          <a:prstGeom prst="rect">
            <a:avLst/>
          </a:prstGeom>
        </p:spPr>
      </p:pic>
      <p:sp>
        <p:nvSpPr>
          <p:cNvPr id="23" name="Rectangle 22">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CF50D2-CA7F-93A2-F73B-C0CEA248E491}"/>
              </a:ext>
            </a:extLst>
          </p:cNvPr>
          <p:cNvSpPr>
            <a:spLocks noGrp="1"/>
          </p:cNvSpPr>
          <p:nvPr>
            <p:ph type="title"/>
          </p:nvPr>
        </p:nvSpPr>
        <p:spPr>
          <a:xfrm>
            <a:off x="698669" y="1587137"/>
            <a:ext cx="10158384" cy="4114800"/>
          </a:xfrm>
        </p:spPr>
        <p:txBody>
          <a:bodyPr vert="horz" lIns="91440" tIns="45720" rIns="91440" bIns="45720" rtlCol="0" anchor="t">
            <a:normAutofit/>
          </a:bodyPr>
          <a:lstStyle/>
          <a:p>
            <a:pPr lvl="0">
              <a:lnSpc>
                <a:spcPct val="110000"/>
              </a:lnSpc>
            </a:pPr>
            <a:r>
              <a:rPr lang="en-US" sz="1700" dirty="0" err="1"/>
              <a:t>DirectLY</a:t>
            </a:r>
            <a:r>
              <a:rPr lang="en-US" sz="1700" dirty="0"/>
              <a:t> opposing powers vs. “untrue qualities” (feel like proximity)</a:t>
            </a:r>
          </a:p>
        </p:txBody>
      </p:sp>
      <p:graphicFrame>
        <p:nvGraphicFramePr>
          <p:cNvPr id="4" name="Tabelle 3">
            <a:extLst>
              <a:ext uri="{FF2B5EF4-FFF2-40B4-BE49-F238E27FC236}">
                <a16:creationId xmlns:a16="http://schemas.microsoft.com/office/drawing/2014/main" id="{ABDCE99B-F345-DAE9-2578-9CB92986D3C6}"/>
              </a:ext>
            </a:extLst>
          </p:cNvPr>
          <p:cNvGraphicFramePr>
            <a:graphicFrameLocks noGrp="1"/>
          </p:cNvGraphicFramePr>
          <p:nvPr>
            <p:extLst>
              <p:ext uri="{D42A27DB-BD31-4B8C-83A1-F6EECF244321}">
                <p14:modId xmlns:p14="http://schemas.microsoft.com/office/powerpoint/2010/main" val="1981638487"/>
              </p:ext>
            </p:extLst>
          </p:nvPr>
        </p:nvGraphicFramePr>
        <p:xfrm>
          <a:off x="1812077" y="2783884"/>
          <a:ext cx="8127999" cy="212344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278056159"/>
                    </a:ext>
                  </a:extLst>
                </a:gridCol>
                <a:gridCol w="2709333">
                  <a:extLst>
                    <a:ext uri="{9D8B030D-6E8A-4147-A177-3AD203B41FA5}">
                      <a16:colId xmlns:a16="http://schemas.microsoft.com/office/drawing/2014/main" val="1668388388"/>
                    </a:ext>
                  </a:extLst>
                </a:gridCol>
                <a:gridCol w="2709333">
                  <a:extLst>
                    <a:ext uri="{9D8B030D-6E8A-4147-A177-3AD203B41FA5}">
                      <a16:colId xmlns:a16="http://schemas.microsoft.com/office/drawing/2014/main" val="3582999807"/>
                    </a:ext>
                  </a:extLst>
                </a:gridCol>
              </a:tblGrid>
              <a:tr h="370840">
                <a:tc>
                  <a:txBody>
                    <a:bodyPr/>
                    <a:lstStyle/>
                    <a:p>
                      <a:r>
                        <a:rPr lang="de-DE" dirty="0">
                          <a:highlight>
                            <a:srgbClr val="000000"/>
                          </a:highlight>
                        </a:rPr>
                        <a:t>BRAHMAVIHARA</a:t>
                      </a:r>
                    </a:p>
                  </a:txBody>
                  <a:tcPr>
                    <a:solidFill>
                      <a:schemeClr val="tx1"/>
                    </a:solidFill>
                  </a:tcPr>
                </a:tc>
                <a:tc>
                  <a:txBody>
                    <a:bodyPr/>
                    <a:lstStyle/>
                    <a:p>
                      <a:r>
                        <a:rPr lang="de-DE" dirty="0">
                          <a:highlight>
                            <a:srgbClr val="000000"/>
                          </a:highlight>
                        </a:rPr>
                        <a:t>NEAR ENEMY</a:t>
                      </a:r>
                    </a:p>
                  </a:txBody>
                  <a:tcPr>
                    <a:solidFill>
                      <a:schemeClr val="tx1"/>
                    </a:solidFill>
                  </a:tcPr>
                </a:tc>
                <a:tc>
                  <a:txBody>
                    <a:bodyPr/>
                    <a:lstStyle/>
                    <a:p>
                      <a:r>
                        <a:rPr lang="de-DE" dirty="0">
                          <a:highlight>
                            <a:srgbClr val="000000"/>
                          </a:highlight>
                        </a:rPr>
                        <a:t>FAR ENEMY</a:t>
                      </a:r>
                    </a:p>
                  </a:txBody>
                  <a:tcPr>
                    <a:solidFill>
                      <a:schemeClr val="tx1"/>
                    </a:solidFill>
                  </a:tcPr>
                </a:tc>
                <a:extLst>
                  <a:ext uri="{0D108BD9-81ED-4DB2-BD59-A6C34878D82A}">
                    <a16:rowId xmlns:a16="http://schemas.microsoft.com/office/drawing/2014/main" val="327340715"/>
                  </a:ext>
                </a:extLst>
              </a:tr>
              <a:tr h="370840">
                <a:tc>
                  <a:txBody>
                    <a:bodyPr/>
                    <a:lstStyle/>
                    <a:p>
                      <a:r>
                        <a:rPr lang="de-DE" dirty="0" err="1">
                          <a:solidFill>
                            <a:schemeClr val="bg1"/>
                          </a:solidFill>
                          <a:highlight>
                            <a:srgbClr val="000000"/>
                          </a:highlight>
                        </a:rPr>
                        <a:t>Compassion</a:t>
                      </a:r>
                      <a:endParaRPr lang="de-DE" dirty="0">
                        <a:solidFill>
                          <a:schemeClr val="bg1"/>
                        </a:solidFill>
                        <a:highlight>
                          <a:srgbClr val="000000"/>
                        </a:highlight>
                      </a:endParaRPr>
                    </a:p>
                  </a:txBody>
                  <a:tcPr>
                    <a:solidFill>
                      <a:schemeClr val="tx1"/>
                    </a:solidFill>
                  </a:tcPr>
                </a:tc>
                <a:tc>
                  <a:txBody>
                    <a:bodyPr/>
                    <a:lstStyle/>
                    <a:p>
                      <a:r>
                        <a:rPr lang="de-DE" dirty="0" err="1">
                          <a:solidFill>
                            <a:schemeClr val="bg1"/>
                          </a:solidFill>
                          <a:highlight>
                            <a:srgbClr val="000000"/>
                          </a:highlight>
                        </a:rPr>
                        <a:t>Pity</a:t>
                      </a:r>
                      <a:endParaRPr lang="de-DE" dirty="0">
                        <a:solidFill>
                          <a:schemeClr val="bg1"/>
                        </a:solidFill>
                        <a:highlight>
                          <a:srgbClr val="000000"/>
                        </a:highlight>
                      </a:endParaRPr>
                    </a:p>
                  </a:txBody>
                  <a:tcPr>
                    <a:solidFill>
                      <a:schemeClr val="tx1"/>
                    </a:solidFill>
                  </a:tcPr>
                </a:tc>
                <a:tc>
                  <a:txBody>
                    <a:bodyPr/>
                    <a:lstStyle/>
                    <a:p>
                      <a:r>
                        <a:rPr lang="de-DE" dirty="0" err="1">
                          <a:solidFill>
                            <a:schemeClr val="bg1"/>
                          </a:solidFill>
                          <a:highlight>
                            <a:srgbClr val="000000"/>
                          </a:highlight>
                        </a:rPr>
                        <a:t>Cruelty</a:t>
                      </a:r>
                      <a:endParaRPr lang="de-DE" dirty="0">
                        <a:solidFill>
                          <a:schemeClr val="bg1"/>
                        </a:solidFill>
                        <a:highlight>
                          <a:srgbClr val="000000"/>
                        </a:highlight>
                      </a:endParaRPr>
                    </a:p>
                  </a:txBody>
                  <a:tcPr>
                    <a:solidFill>
                      <a:schemeClr val="tx1"/>
                    </a:solidFill>
                  </a:tcPr>
                </a:tc>
                <a:extLst>
                  <a:ext uri="{0D108BD9-81ED-4DB2-BD59-A6C34878D82A}">
                    <a16:rowId xmlns:a16="http://schemas.microsoft.com/office/drawing/2014/main" val="3599048988"/>
                  </a:ext>
                </a:extLst>
              </a:tr>
              <a:tr h="370840">
                <a:tc>
                  <a:txBody>
                    <a:bodyPr/>
                    <a:lstStyle/>
                    <a:p>
                      <a:r>
                        <a:rPr lang="de-DE" dirty="0">
                          <a:solidFill>
                            <a:schemeClr val="bg1"/>
                          </a:solidFill>
                          <a:highlight>
                            <a:srgbClr val="000000"/>
                          </a:highlight>
                        </a:rPr>
                        <a:t>Love</a:t>
                      </a:r>
                    </a:p>
                  </a:txBody>
                  <a:tcPr>
                    <a:solidFill>
                      <a:schemeClr val="tx1"/>
                    </a:solidFill>
                  </a:tcPr>
                </a:tc>
                <a:tc>
                  <a:txBody>
                    <a:bodyPr/>
                    <a:lstStyle/>
                    <a:p>
                      <a:r>
                        <a:rPr lang="de-DE" dirty="0" err="1">
                          <a:solidFill>
                            <a:schemeClr val="bg1"/>
                          </a:solidFill>
                          <a:highlight>
                            <a:srgbClr val="000000"/>
                          </a:highlight>
                        </a:rPr>
                        <a:t>Selfish</a:t>
                      </a:r>
                      <a:r>
                        <a:rPr lang="de-DE" dirty="0">
                          <a:solidFill>
                            <a:schemeClr val="bg1"/>
                          </a:solidFill>
                          <a:highlight>
                            <a:srgbClr val="000000"/>
                          </a:highlight>
                        </a:rPr>
                        <a:t> </a:t>
                      </a:r>
                      <a:r>
                        <a:rPr lang="de-DE" dirty="0" err="1">
                          <a:solidFill>
                            <a:schemeClr val="bg1"/>
                          </a:solidFill>
                          <a:highlight>
                            <a:srgbClr val="000000"/>
                          </a:highlight>
                        </a:rPr>
                        <a:t>attachment</a:t>
                      </a:r>
                      <a:r>
                        <a:rPr lang="de-DE" dirty="0">
                          <a:solidFill>
                            <a:schemeClr val="bg1"/>
                          </a:solidFill>
                          <a:highlight>
                            <a:srgbClr val="000000"/>
                          </a:highlight>
                        </a:rPr>
                        <a:t> (</a:t>
                      </a:r>
                      <a:r>
                        <a:rPr lang="de-DE" dirty="0" err="1">
                          <a:solidFill>
                            <a:schemeClr val="bg1"/>
                          </a:solidFill>
                          <a:highlight>
                            <a:srgbClr val="000000"/>
                          </a:highlight>
                        </a:rPr>
                        <a:t>clinging</a:t>
                      </a:r>
                      <a:r>
                        <a:rPr lang="de-DE" dirty="0">
                          <a:solidFill>
                            <a:schemeClr val="bg1"/>
                          </a:solidFill>
                          <a:highlight>
                            <a:srgbClr val="000000"/>
                          </a:highlight>
                        </a:rPr>
                        <a:t>)</a:t>
                      </a:r>
                    </a:p>
                  </a:txBody>
                  <a:tcPr>
                    <a:solidFill>
                      <a:schemeClr val="tx1"/>
                    </a:solidFill>
                  </a:tcPr>
                </a:tc>
                <a:tc>
                  <a:txBody>
                    <a:bodyPr/>
                    <a:lstStyle/>
                    <a:p>
                      <a:r>
                        <a:rPr lang="de-DE" dirty="0" err="1">
                          <a:solidFill>
                            <a:schemeClr val="bg1"/>
                          </a:solidFill>
                          <a:highlight>
                            <a:srgbClr val="000000"/>
                          </a:highlight>
                        </a:rPr>
                        <a:t>Hate</a:t>
                      </a:r>
                      <a:r>
                        <a:rPr lang="de-DE" dirty="0">
                          <a:solidFill>
                            <a:schemeClr val="bg1"/>
                          </a:solidFill>
                          <a:highlight>
                            <a:srgbClr val="000000"/>
                          </a:highlight>
                        </a:rPr>
                        <a:t> (Ill Will)</a:t>
                      </a:r>
                    </a:p>
                  </a:txBody>
                  <a:tcPr>
                    <a:solidFill>
                      <a:schemeClr val="tx1"/>
                    </a:solidFill>
                  </a:tcPr>
                </a:tc>
                <a:extLst>
                  <a:ext uri="{0D108BD9-81ED-4DB2-BD59-A6C34878D82A}">
                    <a16:rowId xmlns:a16="http://schemas.microsoft.com/office/drawing/2014/main" val="366059456"/>
                  </a:ext>
                </a:extLst>
              </a:tr>
              <a:tr h="370840">
                <a:tc>
                  <a:txBody>
                    <a:bodyPr/>
                    <a:lstStyle/>
                    <a:p>
                      <a:r>
                        <a:rPr lang="de-DE" dirty="0" err="1">
                          <a:solidFill>
                            <a:schemeClr val="bg1"/>
                          </a:solidFill>
                          <a:highlight>
                            <a:srgbClr val="000000"/>
                          </a:highlight>
                        </a:rPr>
                        <a:t>Rejoicing</a:t>
                      </a:r>
                      <a:endParaRPr lang="de-DE" dirty="0">
                        <a:solidFill>
                          <a:schemeClr val="bg1"/>
                        </a:solidFill>
                        <a:highlight>
                          <a:srgbClr val="000000"/>
                        </a:highlight>
                      </a:endParaRPr>
                    </a:p>
                  </a:txBody>
                  <a:tcPr>
                    <a:solidFill>
                      <a:schemeClr val="tx1"/>
                    </a:solidFill>
                  </a:tcPr>
                </a:tc>
                <a:tc>
                  <a:txBody>
                    <a:bodyPr/>
                    <a:lstStyle/>
                    <a:p>
                      <a:r>
                        <a:rPr lang="de-DE" dirty="0" err="1">
                          <a:solidFill>
                            <a:schemeClr val="bg1"/>
                          </a:solidFill>
                          <a:highlight>
                            <a:srgbClr val="000000"/>
                          </a:highlight>
                        </a:rPr>
                        <a:t>Exuberance</a:t>
                      </a:r>
                      <a:endParaRPr lang="de-DE" dirty="0">
                        <a:solidFill>
                          <a:schemeClr val="bg1"/>
                        </a:solidFill>
                        <a:highlight>
                          <a:srgbClr val="000000"/>
                        </a:highlight>
                      </a:endParaRPr>
                    </a:p>
                  </a:txBody>
                  <a:tcPr>
                    <a:solidFill>
                      <a:schemeClr val="tx1"/>
                    </a:solidFill>
                  </a:tcPr>
                </a:tc>
                <a:tc>
                  <a:txBody>
                    <a:bodyPr/>
                    <a:lstStyle/>
                    <a:p>
                      <a:r>
                        <a:rPr lang="de-DE" dirty="0">
                          <a:solidFill>
                            <a:schemeClr val="bg1"/>
                          </a:solidFill>
                          <a:highlight>
                            <a:srgbClr val="000000"/>
                          </a:highlight>
                        </a:rPr>
                        <a:t>Envy</a:t>
                      </a:r>
                    </a:p>
                  </a:txBody>
                  <a:tcPr>
                    <a:solidFill>
                      <a:schemeClr val="tx1"/>
                    </a:solidFill>
                  </a:tcPr>
                </a:tc>
                <a:extLst>
                  <a:ext uri="{0D108BD9-81ED-4DB2-BD59-A6C34878D82A}">
                    <a16:rowId xmlns:a16="http://schemas.microsoft.com/office/drawing/2014/main" val="928306283"/>
                  </a:ext>
                </a:extLst>
              </a:tr>
              <a:tr h="370840">
                <a:tc>
                  <a:txBody>
                    <a:bodyPr/>
                    <a:lstStyle/>
                    <a:p>
                      <a:r>
                        <a:rPr lang="de-DE" dirty="0" err="1">
                          <a:solidFill>
                            <a:schemeClr val="bg1"/>
                          </a:solidFill>
                          <a:highlight>
                            <a:srgbClr val="000000"/>
                          </a:highlight>
                        </a:rPr>
                        <a:t>Equanimity</a:t>
                      </a:r>
                      <a:endParaRPr lang="de-DE" dirty="0">
                        <a:solidFill>
                          <a:schemeClr val="bg1"/>
                        </a:solidFill>
                        <a:highlight>
                          <a:srgbClr val="000000"/>
                        </a:highlight>
                      </a:endParaRPr>
                    </a:p>
                  </a:txBody>
                  <a:tcPr>
                    <a:solidFill>
                      <a:schemeClr val="tx1"/>
                    </a:solidFill>
                  </a:tcPr>
                </a:tc>
                <a:tc>
                  <a:txBody>
                    <a:bodyPr/>
                    <a:lstStyle/>
                    <a:p>
                      <a:r>
                        <a:rPr lang="de-DE" dirty="0" err="1">
                          <a:solidFill>
                            <a:schemeClr val="bg1"/>
                          </a:solidFill>
                          <a:highlight>
                            <a:srgbClr val="000000"/>
                          </a:highlight>
                        </a:rPr>
                        <a:t>Indifference</a:t>
                      </a:r>
                      <a:endParaRPr lang="de-DE" dirty="0">
                        <a:solidFill>
                          <a:schemeClr val="bg1"/>
                        </a:solidFill>
                        <a:highlight>
                          <a:srgbClr val="000000"/>
                        </a:highlight>
                      </a:endParaRPr>
                    </a:p>
                  </a:txBody>
                  <a:tcPr>
                    <a:solidFill>
                      <a:schemeClr val="tx1"/>
                    </a:solidFill>
                  </a:tcPr>
                </a:tc>
                <a:tc>
                  <a:txBody>
                    <a:bodyPr/>
                    <a:lstStyle/>
                    <a:p>
                      <a:r>
                        <a:rPr lang="de-DE" dirty="0" err="1">
                          <a:solidFill>
                            <a:schemeClr val="bg1"/>
                          </a:solidFill>
                          <a:highlight>
                            <a:srgbClr val="000000"/>
                          </a:highlight>
                        </a:rPr>
                        <a:t>Craving</a:t>
                      </a:r>
                      <a:r>
                        <a:rPr lang="de-DE" dirty="0">
                          <a:solidFill>
                            <a:schemeClr val="bg1"/>
                          </a:solidFill>
                          <a:highlight>
                            <a:srgbClr val="000000"/>
                          </a:highlight>
                        </a:rPr>
                        <a:t>, </a:t>
                      </a:r>
                      <a:r>
                        <a:rPr lang="de-DE" dirty="0" err="1">
                          <a:solidFill>
                            <a:schemeClr val="bg1"/>
                          </a:solidFill>
                          <a:highlight>
                            <a:srgbClr val="000000"/>
                          </a:highlight>
                        </a:rPr>
                        <a:t>Clinging</a:t>
                      </a:r>
                      <a:endParaRPr lang="de-DE" dirty="0">
                        <a:solidFill>
                          <a:schemeClr val="bg1"/>
                        </a:solidFill>
                        <a:highlight>
                          <a:srgbClr val="000000"/>
                        </a:highlight>
                      </a:endParaRPr>
                    </a:p>
                  </a:txBody>
                  <a:tcPr>
                    <a:solidFill>
                      <a:schemeClr val="tx1"/>
                    </a:solidFill>
                  </a:tcPr>
                </a:tc>
                <a:extLst>
                  <a:ext uri="{0D108BD9-81ED-4DB2-BD59-A6C34878D82A}">
                    <a16:rowId xmlns:a16="http://schemas.microsoft.com/office/drawing/2014/main" val="1542455647"/>
                  </a:ext>
                </a:extLst>
              </a:tr>
            </a:tbl>
          </a:graphicData>
        </a:graphic>
      </p:graphicFrame>
    </p:spTree>
    <p:extLst>
      <p:ext uri="{BB962C8B-B14F-4D97-AF65-F5344CB8AC3E}">
        <p14:creationId xmlns:p14="http://schemas.microsoft.com/office/powerpoint/2010/main" val="24390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mbbells on a gym floor">
            <a:extLst>
              <a:ext uri="{FF2B5EF4-FFF2-40B4-BE49-F238E27FC236}">
                <a16:creationId xmlns:a16="http://schemas.microsoft.com/office/drawing/2014/main" id="{260F82AD-0DBF-2BDE-37CE-65B394898312}"/>
              </a:ext>
            </a:extLst>
          </p:cNvPr>
          <p:cNvPicPr>
            <a:picLocks noChangeAspect="1"/>
          </p:cNvPicPr>
          <p:nvPr/>
        </p:nvPicPr>
        <p:blipFill rotWithShape="1">
          <a:blip r:embed="rId3"/>
          <a:srcRect b="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7916CF-D5B6-64CC-D197-E8BBA741F0C6}"/>
              </a:ext>
            </a:extLst>
          </p:cNvPr>
          <p:cNvSpPr>
            <a:spLocks noGrp="1"/>
          </p:cNvSpPr>
          <p:nvPr>
            <p:ph type="title"/>
          </p:nvPr>
        </p:nvSpPr>
        <p:spPr>
          <a:xfrm>
            <a:off x="647701" y="3500438"/>
            <a:ext cx="7505700" cy="1844376"/>
          </a:xfrm>
        </p:spPr>
        <p:txBody>
          <a:bodyPr vert="horz" lIns="91440" tIns="45720" rIns="91440" bIns="45720" rtlCol="0" anchor="b">
            <a:normAutofit/>
          </a:bodyPr>
          <a:lstStyle/>
          <a:p>
            <a:r>
              <a:rPr lang="en-US" sz="3200" dirty="0"/>
              <a:t>training</a:t>
            </a:r>
          </a:p>
        </p:txBody>
      </p:sp>
      <p:sp>
        <p:nvSpPr>
          <p:cNvPr id="4" name="Textfeld 3">
            <a:extLst>
              <a:ext uri="{FF2B5EF4-FFF2-40B4-BE49-F238E27FC236}">
                <a16:creationId xmlns:a16="http://schemas.microsoft.com/office/drawing/2014/main" id="{298C2EA4-8A79-50F6-9AE7-FF80AD4E9033}"/>
              </a:ext>
            </a:extLst>
          </p:cNvPr>
          <p:cNvSpPr txBox="1"/>
          <p:nvPr/>
        </p:nvSpPr>
        <p:spPr>
          <a:xfrm>
            <a:off x="3294926" y="1987252"/>
            <a:ext cx="5602147" cy="3539430"/>
          </a:xfrm>
          <a:prstGeom prst="rect">
            <a:avLst/>
          </a:prstGeom>
          <a:noFill/>
        </p:spPr>
        <p:txBody>
          <a:bodyPr wrap="square" rtlCol="0">
            <a:spAutoFit/>
          </a:bodyPr>
          <a:lstStyle/>
          <a:p>
            <a:r>
              <a:rPr lang="de-DE" sz="2800" dirty="0" err="1">
                <a:solidFill>
                  <a:schemeClr val="bg1"/>
                </a:solidFill>
              </a:rPr>
              <a:t>Success</a:t>
            </a:r>
            <a:r>
              <a:rPr lang="de-DE" sz="2800" dirty="0">
                <a:solidFill>
                  <a:schemeClr val="bg1"/>
                </a:solidFill>
              </a:rPr>
              <a:t> </a:t>
            </a:r>
            <a:r>
              <a:rPr lang="de-DE" sz="2800" dirty="0" err="1">
                <a:solidFill>
                  <a:schemeClr val="bg1"/>
                </a:solidFill>
              </a:rPr>
              <a:t>to</a:t>
            </a:r>
            <a:r>
              <a:rPr lang="de-DE" sz="2800" dirty="0">
                <a:solidFill>
                  <a:schemeClr val="bg1"/>
                </a:solidFill>
              </a:rPr>
              <a:t> </a:t>
            </a:r>
            <a:r>
              <a:rPr lang="de-DE" sz="2800" dirty="0" err="1">
                <a:solidFill>
                  <a:schemeClr val="bg1"/>
                </a:solidFill>
              </a:rPr>
              <a:t>cultivate</a:t>
            </a:r>
            <a:r>
              <a:rPr lang="de-DE" sz="2800" dirty="0">
                <a:solidFill>
                  <a:schemeClr val="bg1"/>
                </a:solidFill>
              </a:rPr>
              <a:t> a </a:t>
            </a:r>
            <a:r>
              <a:rPr lang="de-DE" sz="2800" dirty="0" err="1">
                <a:solidFill>
                  <a:schemeClr val="bg1"/>
                </a:solidFill>
              </a:rPr>
              <a:t>specific</a:t>
            </a:r>
            <a:r>
              <a:rPr lang="de-DE" sz="2800" dirty="0">
                <a:solidFill>
                  <a:schemeClr val="bg1"/>
                </a:solidFill>
              </a:rPr>
              <a:t> </a:t>
            </a:r>
            <a:r>
              <a:rPr lang="de-DE" sz="2800" dirty="0" err="1">
                <a:solidFill>
                  <a:schemeClr val="bg1"/>
                </a:solidFill>
              </a:rPr>
              <a:t>quality</a:t>
            </a:r>
            <a:r>
              <a:rPr lang="de-DE" sz="2800" dirty="0">
                <a:solidFill>
                  <a:schemeClr val="bg1"/>
                </a:solidFill>
              </a:rPr>
              <a:t> </a:t>
            </a:r>
            <a:r>
              <a:rPr lang="de-DE" sz="2800" dirty="0" err="1">
                <a:solidFill>
                  <a:schemeClr val="bg1"/>
                </a:solidFill>
              </a:rPr>
              <a:t>depends</a:t>
            </a:r>
            <a:r>
              <a:rPr lang="de-DE" sz="2800" dirty="0">
                <a:solidFill>
                  <a:schemeClr val="bg1"/>
                </a:solidFill>
              </a:rPr>
              <a:t> on </a:t>
            </a:r>
            <a:r>
              <a:rPr lang="de-DE" sz="2800" dirty="0" err="1">
                <a:solidFill>
                  <a:schemeClr val="bg1"/>
                </a:solidFill>
              </a:rPr>
              <a:t>training</a:t>
            </a:r>
            <a:endParaRPr lang="de-DE" sz="2800" dirty="0">
              <a:solidFill>
                <a:schemeClr val="bg1"/>
              </a:solidFill>
            </a:endParaRPr>
          </a:p>
          <a:p>
            <a:pPr marL="285750" indent="-285750">
              <a:buFont typeface="Arial" panose="020B0604020202020204" pitchFamily="34" charset="0"/>
              <a:buChar char="•"/>
            </a:pPr>
            <a:r>
              <a:rPr lang="de-DE" sz="2800" dirty="0">
                <a:solidFill>
                  <a:schemeClr val="bg1"/>
                </a:solidFill>
              </a:rPr>
              <a:t>Regular</a:t>
            </a:r>
          </a:p>
          <a:p>
            <a:pPr marL="285750" indent="-285750">
              <a:buFont typeface="Arial" panose="020B0604020202020204" pitchFamily="34" charset="0"/>
              <a:buChar char="•"/>
            </a:pPr>
            <a:r>
              <a:rPr lang="de-DE" sz="2800" dirty="0">
                <a:solidFill>
                  <a:schemeClr val="bg1"/>
                </a:solidFill>
              </a:rPr>
              <a:t>Like </a:t>
            </a:r>
            <a:r>
              <a:rPr lang="de-DE" sz="2800" dirty="0" err="1">
                <a:solidFill>
                  <a:schemeClr val="bg1"/>
                </a:solidFill>
              </a:rPr>
              <a:t>building</a:t>
            </a:r>
            <a:r>
              <a:rPr lang="de-DE" sz="2800" dirty="0">
                <a:solidFill>
                  <a:schemeClr val="bg1"/>
                </a:solidFill>
              </a:rPr>
              <a:t> </a:t>
            </a:r>
            <a:r>
              <a:rPr lang="de-DE" sz="2800" dirty="0" err="1">
                <a:solidFill>
                  <a:schemeClr val="bg1"/>
                </a:solidFill>
              </a:rPr>
              <a:t>of</a:t>
            </a:r>
            <a:r>
              <a:rPr lang="de-DE" sz="2800" dirty="0">
                <a:solidFill>
                  <a:schemeClr val="bg1"/>
                </a:solidFill>
              </a:rPr>
              <a:t> </a:t>
            </a:r>
            <a:r>
              <a:rPr lang="de-DE" sz="2800" dirty="0" err="1">
                <a:solidFill>
                  <a:schemeClr val="bg1"/>
                </a:solidFill>
              </a:rPr>
              <a:t>physical</a:t>
            </a:r>
            <a:r>
              <a:rPr lang="de-DE" sz="2800" dirty="0">
                <a:solidFill>
                  <a:schemeClr val="bg1"/>
                </a:solidFill>
              </a:rPr>
              <a:t> </a:t>
            </a:r>
            <a:r>
              <a:rPr lang="de-DE" sz="2800" dirty="0" err="1">
                <a:solidFill>
                  <a:schemeClr val="bg1"/>
                </a:solidFill>
              </a:rPr>
              <a:t>muscle</a:t>
            </a:r>
            <a:endParaRPr lang="de-DE" sz="2800" dirty="0">
              <a:solidFill>
                <a:schemeClr val="bg1"/>
              </a:solidFill>
            </a:endParaRPr>
          </a:p>
          <a:p>
            <a:pPr marL="285750" indent="-285750">
              <a:buFont typeface="Arial" panose="020B0604020202020204" pitchFamily="34" charset="0"/>
              <a:buChar char="•"/>
            </a:pPr>
            <a:r>
              <a:rPr lang="de-DE" sz="2800" dirty="0">
                <a:solidFill>
                  <a:schemeClr val="bg1"/>
                </a:solidFill>
              </a:rPr>
              <a:t>Mental </a:t>
            </a:r>
            <a:r>
              <a:rPr lang="de-DE" sz="2800" dirty="0" err="1">
                <a:solidFill>
                  <a:schemeClr val="bg1"/>
                </a:solidFill>
              </a:rPr>
              <a:t>Qualities</a:t>
            </a:r>
            <a:r>
              <a:rPr lang="de-DE" sz="2800" dirty="0">
                <a:solidFill>
                  <a:schemeClr val="bg1"/>
                </a:solidFill>
              </a:rPr>
              <a:t> </a:t>
            </a:r>
            <a:r>
              <a:rPr lang="de-DE" sz="2800" dirty="0" err="1">
                <a:solidFill>
                  <a:schemeClr val="bg1"/>
                </a:solidFill>
              </a:rPr>
              <a:t>are</a:t>
            </a:r>
            <a:r>
              <a:rPr lang="de-DE" sz="2800" dirty="0">
                <a:solidFill>
                  <a:schemeClr val="bg1"/>
                </a:solidFill>
              </a:rPr>
              <a:t> „</a:t>
            </a:r>
            <a:r>
              <a:rPr lang="de-DE" sz="2800" dirty="0" err="1">
                <a:solidFill>
                  <a:schemeClr val="bg1"/>
                </a:solidFill>
              </a:rPr>
              <a:t>muscles</a:t>
            </a:r>
            <a:r>
              <a:rPr lang="de-DE" sz="2800" dirty="0">
                <a:solidFill>
                  <a:schemeClr val="bg1"/>
                </a:solidFill>
              </a:rPr>
              <a:t> </a:t>
            </a:r>
            <a:r>
              <a:rPr lang="de-DE" sz="2800" dirty="0" err="1">
                <a:solidFill>
                  <a:schemeClr val="bg1"/>
                </a:solidFill>
              </a:rPr>
              <a:t>of</a:t>
            </a:r>
            <a:r>
              <a:rPr lang="de-DE" sz="2800" dirty="0">
                <a:solidFill>
                  <a:schemeClr val="bg1"/>
                </a:solidFill>
              </a:rPr>
              <a:t> </a:t>
            </a:r>
            <a:r>
              <a:rPr lang="de-DE" sz="2800" dirty="0" err="1">
                <a:solidFill>
                  <a:schemeClr val="bg1"/>
                </a:solidFill>
              </a:rPr>
              <a:t>the</a:t>
            </a:r>
            <a:r>
              <a:rPr lang="de-DE" sz="2800" dirty="0">
                <a:solidFill>
                  <a:schemeClr val="bg1"/>
                </a:solidFill>
              </a:rPr>
              <a:t> </a:t>
            </a:r>
            <a:r>
              <a:rPr lang="de-DE" sz="2800" dirty="0" err="1">
                <a:solidFill>
                  <a:schemeClr val="bg1"/>
                </a:solidFill>
              </a:rPr>
              <a:t>mind</a:t>
            </a:r>
            <a:r>
              <a:rPr lang="de-DE" sz="2800" dirty="0">
                <a:solidFill>
                  <a:schemeClr val="bg1"/>
                </a:solidFill>
              </a:rPr>
              <a:t>“</a:t>
            </a:r>
          </a:p>
          <a:p>
            <a:pPr marL="285750" indent="-285750">
              <a:buFont typeface="Arial" panose="020B0604020202020204" pitchFamily="34" charset="0"/>
              <a:buChar char="•"/>
            </a:pPr>
            <a:r>
              <a:rPr lang="de-DE" sz="2800" dirty="0">
                <a:solidFill>
                  <a:schemeClr val="bg1"/>
                </a:solidFill>
              </a:rPr>
              <a:t>Regular </a:t>
            </a:r>
            <a:r>
              <a:rPr lang="de-DE" sz="2800" dirty="0" err="1">
                <a:solidFill>
                  <a:schemeClr val="bg1"/>
                </a:solidFill>
              </a:rPr>
              <a:t>practice</a:t>
            </a:r>
            <a:r>
              <a:rPr lang="de-DE" sz="2800" dirty="0">
                <a:solidFill>
                  <a:schemeClr val="bg1"/>
                </a:solidFill>
              </a:rPr>
              <a:t> </a:t>
            </a:r>
            <a:r>
              <a:rPr lang="de-DE" sz="2800" dirty="0" err="1">
                <a:solidFill>
                  <a:schemeClr val="bg1"/>
                </a:solidFill>
              </a:rPr>
              <a:t>can</a:t>
            </a:r>
            <a:r>
              <a:rPr lang="de-DE" sz="2800" dirty="0">
                <a:solidFill>
                  <a:schemeClr val="bg1"/>
                </a:solidFill>
              </a:rPr>
              <a:t> </a:t>
            </a:r>
            <a:r>
              <a:rPr lang="de-DE" sz="2800" dirty="0" err="1">
                <a:solidFill>
                  <a:schemeClr val="bg1"/>
                </a:solidFill>
              </a:rPr>
              <a:t>be</a:t>
            </a:r>
            <a:r>
              <a:rPr lang="de-DE" sz="2800" dirty="0">
                <a:solidFill>
                  <a:schemeClr val="bg1"/>
                </a:solidFill>
              </a:rPr>
              <a:t> Mental </a:t>
            </a:r>
            <a:r>
              <a:rPr lang="de-DE" sz="2800" dirty="0" err="1">
                <a:solidFill>
                  <a:schemeClr val="bg1"/>
                </a:solidFill>
              </a:rPr>
              <a:t>Gym</a:t>
            </a:r>
            <a:endParaRPr lang="de-DE" sz="2800" dirty="0">
              <a:solidFill>
                <a:schemeClr val="bg1"/>
              </a:solidFill>
            </a:endParaRPr>
          </a:p>
        </p:txBody>
      </p:sp>
    </p:spTree>
    <p:extLst>
      <p:ext uri="{BB962C8B-B14F-4D97-AF65-F5344CB8AC3E}">
        <p14:creationId xmlns:p14="http://schemas.microsoft.com/office/powerpoint/2010/main" val="5717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mbbells on a gym floor">
            <a:extLst>
              <a:ext uri="{FF2B5EF4-FFF2-40B4-BE49-F238E27FC236}">
                <a16:creationId xmlns:a16="http://schemas.microsoft.com/office/drawing/2014/main" id="{260F82AD-0DBF-2BDE-37CE-65B394898312}"/>
              </a:ext>
            </a:extLst>
          </p:cNvPr>
          <p:cNvPicPr>
            <a:picLocks noChangeAspect="1"/>
          </p:cNvPicPr>
          <p:nvPr/>
        </p:nvPicPr>
        <p:blipFill rotWithShape="1">
          <a:blip r:embed="rId3"/>
          <a:srcRect b="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7916CF-D5B6-64CC-D197-E8BBA741F0C6}"/>
              </a:ext>
            </a:extLst>
          </p:cNvPr>
          <p:cNvSpPr>
            <a:spLocks noGrp="1"/>
          </p:cNvSpPr>
          <p:nvPr>
            <p:ph type="title"/>
          </p:nvPr>
        </p:nvSpPr>
        <p:spPr>
          <a:xfrm>
            <a:off x="242587" y="266216"/>
            <a:ext cx="7505700" cy="749665"/>
          </a:xfrm>
        </p:spPr>
        <p:txBody>
          <a:bodyPr vert="horz" lIns="91440" tIns="45720" rIns="91440" bIns="45720" rtlCol="0" anchor="b">
            <a:normAutofit/>
          </a:bodyPr>
          <a:lstStyle/>
          <a:p>
            <a:r>
              <a:rPr lang="en-US" sz="3200" dirty="0"/>
              <a:t>Two types of training</a:t>
            </a:r>
          </a:p>
        </p:txBody>
      </p:sp>
      <p:sp>
        <p:nvSpPr>
          <p:cNvPr id="3" name="Textfeld 2">
            <a:extLst>
              <a:ext uri="{FF2B5EF4-FFF2-40B4-BE49-F238E27FC236}">
                <a16:creationId xmlns:a16="http://schemas.microsoft.com/office/drawing/2014/main" id="{A3011E05-6DAF-6A16-155E-3C7A668684F8}"/>
              </a:ext>
            </a:extLst>
          </p:cNvPr>
          <p:cNvSpPr txBox="1"/>
          <p:nvPr/>
        </p:nvSpPr>
        <p:spPr>
          <a:xfrm>
            <a:off x="856527" y="1794076"/>
            <a:ext cx="7581417" cy="5016758"/>
          </a:xfrm>
          <a:prstGeom prst="rect">
            <a:avLst/>
          </a:prstGeom>
          <a:noFill/>
        </p:spPr>
        <p:txBody>
          <a:bodyPr wrap="square" rtlCol="0">
            <a:spAutoFit/>
          </a:bodyPr>
          <a:lstStyle/>
          <a:p>
            <a:pPr marL="514350" indent="-514350">
              <a:buAutoNum type="arabicParenR"/>
            </a:pPr>
            <a:r>
              <a:rPr lang="en-US" sz="3200" dirty="0">
                <a:solidFill>
                  <a:schemeClr val="bg1"/>
                </a:solidFill>
              </a:rPr>
              <a:t>a formal and at best regular meditation practice* and </a:t>
            </a:r>
          </a:p>
          <a:p>
            <a:pPr marL="514350" indent="-514350">
              <a:buAutoNum type="arabicParenR"/>
            </a:pPr>
            <a:r>
              <a:rPr lang="en-US" sz="3200" dirty="0">
                <a:solidFill>
                  <a:schemeClr val="bg1"/>
                </a:solidFill>
              </a:rPr>
              <a:t>daily live in which the mental specific quality one wants to increase is applied</a:t>
            </a:r>
            <a:br>
              <a:rPr lang="en-US" sz="3200" dirty="0">
                <a:solidFill>
                  <a:schemeClr val="bg1"/>
                </a:solidFill>
              </a:rPr>
            </a:br>
            <a:endParaRPr lang="en-US" sz="3200" dirty="0">
              <a:solidFill>
                <a:schemeClr val="bg1"/>
              </a:solidFill>
            </a:endParaRPr>
          </a:p>
          <a:p>
            <a:r>
              <a:rPr lang="en-US" sz="3200" dirty="0">
                <a:solidFill>
                  <a:schemeClr val="bg1"/>
                </a:solidFill>
              </a:rPr>
              <a:t>* or other methods that cause </a:t>
            </a:r>
            <a:r>
              <a:rPr lang="en-US" sz="3200" i="1" dirty="0">
                <a:solidFill>
                  <a:schemeClr val="bg1"/>
                </a:solidFill>
              </a:rPr>
              <a:t>familiarization</a:t>
            </a:r>
            <a:r>
              <a:rPr lang="en-US" sz="3200" dirty="0">
                <a:solidFill>
                  <a:schemeClr val="bg1"/>
                </a:solidFill>
              </a:rPr>
              <a:t> (like visualizations, role plays etc., also reading/hearing or thinking about, discussing such qualities) </a:t>
            </a:r>
          </a:p>
        </p:txBody>
      </p:sp>
    </p:spTree>
    <p:extLst>
      <p:ext uri="{BB962C8B-B14F-4D97-AF65-F5344CB8AC3E}">
        <p14:creationId xmlns:p14="http://schemas.microsoft.com/office/powerpoint/2010/main" val="23050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tterfly on a flower">
            <a:extLst>
              <a:ext uri="{FF2B5EF4-FFF2-40B4-BE49-F238E27FC236}">
                <a16:creationId xmlns:a16="http://schemas.microsoft.com/office/drawing/2014/main" id="{E0BF13AB-9B64-9252-E2DC-4B80A7A76B4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78460C-60A0-9BB8-367D-85555EADBA68}"/>
              </a:ext>
            </a:extLst>
          </p:cNvPr>
          <p:cNvSpPr>
            <a:spLocks noGrp="1"/>
          </p:cNvSpPr>
          <p:nvPr>
            <p:ph type="title"/>
          </p:nvPr>
        </p:nvSpPr>
        <p:spPr>
          <a:xfrm>
            <a:off x="647701" y="3500438"/>
            <a:ext cx="7505700" cy="1844376"/>
          </a:xfrm>
        </p:spPr>
        <p:txBody>
          <a:bodyPr vert="horz" lIns="91440" tIns="45720" rIns="91440" bIns="45720" rtlCol="0" anchor="b">
            <a:normAutofit/>
          </a:bodyPr>
          <a:lstStyle/>
          <a:p>
            <a:r>
              <a:rPr lang="en-US" sz="3200" dirty="0"/>
              <a:t>motivation</a:t>
            </a:r>
          </a:p>
        </p:txBody>
      </p:sp>
    </p:spTree>
    <p:extLst>
      <p:ext uri="{BB962C8B-B14F-4D97-AF65-F5344CB8AC3E}">
        <p14:creationId xmlns:p14="http://schemas.microsoft.com/office/powerpoint/2010/main" val="157103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tterfly on a flower">
            <a:extLst>
              <a:ext uri="{FF2B5EF4-FFF2-40B4-BE49-F238E27FC236}">
                <a16:creationId xmlns:a16="http://schemas.microsoft.com/office/drawing/2014/main" id="{E0BF13AB-9B64-9252-E2DC-4B80A7A76B41}"/>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78460C-60A0-9BB8-367D-85555EADBA68}"/>
              </a:ext>
            </a:extLst>
          </p:cNvPr>
          <p:cNvSpPr>
            <a:spLocks noGrp="1"/>
          </p:cNvSpPr>
          <p:nvPr>
            <p:ph type="title"/>
          </p:nvPr>
        </p:nvSpPr>
        <p:spPr>
          <a:xfrm>
            <a:off x="485656" y="405113"/>
            <a:ext cx="7505700" cy="599194"/>
          </a:xfrm>
        </p:spPr>
        <p:txBody>
          <a:bodyPr vert="horz" lIns="91440" tIns="45720" rIns="91440" bIns="45720" rtlCol="0" anchor="b">
            <a:normAutofit fontScale="90000"/>
          </a:bodyPr>
          <a:lstStyle/>
          <a:p>
            <a:r>
              <a:rPr lang="en-US" sz="3200" dirty="0"/>
              <a:t>motivation</a:t>
            </a:r>
          </a:p>
        </p:txBody>
      </p:sp>
      <p:sp>
        <p:nvSpPr>
          <p:cNvPr id="3" name="Textfeld 2">
            <a:extLst>
              <a:ext uri="{FF2B5EF4-FFF2-40B4-BE49-F238E27FC236}">
                <a16:creationId xmlns:a16="http://schemas.microsoft.com/office/drawing/2014/main" id="{DD661197-1FEF-517D-95A1-7F8D7087870D}"/>
              </a:ext>
            </a:extLst>
          </p:cNvPr>
          <p:cNvSpPr txBox="1"/>
          <p:nvPr/>
        </p:nvSpPr>
        <p:spPr>
          <a:xfrm>
            <a:off x="451413" y="1643605"/>
            <a:ext cx="6007260"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err="1">
                <a:solidFill>
                  <a:schemeClr val="bg1"/>
                </a:solidFill>
              </a:rPr>
              <a:t>Reflecting</a:t>
            </a:r>
            <a:r>
              <a:rPr lang="de-DE" sz="2400" dirty="0">
                <a:solidFill>
                  <a:schemeClr val="bg1"/>
                </a:solidFill>
              </a:rPr>
              <a:t> and </a:t>
            </a:r>
            <a:r>
              <a:rPr lang="de-DE" sz="2400" dirty="0" err="1">
                <a:solidFill>
                  <a:schemeClr val="bg1"/>
                </a:solidFill>
              </a:rPr>
              <a:t>recollecting</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benefits</a:t>
            </a:r>
            <a:r>
              <a:rPr lang="de-DE" sz="2400" dirty="0">
                <a:solidFill>
                  <a:schemeClr val="bg1"/>
                </a:solidFill>
              </a:rPr>
              <a:t> </a:t>
            </a:r>
            <a:r>
              <a:rPr lang="de-DE" sz="2400" dirty="0" err="1">
                <a:solidFill>
                  <a:schemeClr val="bg1"/>
                </a:solidFill>
              </a:rPr>
              <a:t>of</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quality</a:t>
            </a:r>
            <a:endParaRPr lang="de-DE" sz="2400" dirty="0">
              <a:solidFill>
                <a:schemeClr val="bg1"/>
              </a:solidFill>
            </a:endParaRPr>
          </a:p>
          <a:p>
            <a:pPr marL="285750" indent="-285750">
              <a:buFont typeface="Arial" panose="020B0604020202020204" pitchFamily="34" charset="0"/>
              <a:buChar char="•"/>
            </a:pPr>
            <a:endParaRPr lang="de-DE" sz="2400" dirty="0">
              <a:solidFill>
                <a:schemeClr val="bg1"/>
              </a:solidFill>
            </a:endParaRPr>
          </a:p>
          <a:p>
            <a:pPr marL="285750" indent="-285750">
              <a:buFont typeface="Arial" panose="020B0604020202020204" pitchFamily="34" charset="0"/>
              <a:buChar char="•"/>
            </a:pPr>
            <a:r>
              <a:rPr lang="de-DE" sz="2400" dirty="0" err="1">
                <a:solidFill>
                  <a:schemeClr val="bg1"/>
                </a:solidFill>
              </a:rPr>
              <a:t>Reflecting</a:t>
            </a:r>
            <a:r>
              <a:rPr lang="de-DE" sz="2400" dirty="0">
                <a:solidFill>
                  <a:schemeClr val="bg1"/>
                </a:solidFill>
              </a:rPr>
              <a:t> and </a:t>
            </a:r>
            <a:r>
              <a:rPr lang="de-DE" sz="2400" dirty="0" err="1">
                <a:solidFill>
                  <a:schemeClr val="bg1"/>
                </a:solidFill>
              </a:rPr>
              <a:t>recollecting</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benefits</a:t>
            </a:r>
            <a:r>
              <a:rPr lang="de-DE" sz="2400" dirty="0">
                <a:solidFill>
                  <a:schemeClr val="bg1"/>
                </a:solidFill>
              </a:rPr>
              <a:t> </a:t>
            </a:r>
            <a:r>
              <a:rPr lang="de-DE" sz="2400" dirty="0" err="1">
                <a:solidFill>
                  <a:schemeClr val="bg1"/>
                </a:solidFill>
              </a:rPr>
              <a:t>of</a:t>
            </a:r>
            <a:r>
              <a:rPr lang="de-DE" sz="2400" dirty="0">
                <a:solidFill>
                  <a:schemeClr val="bg1"/>
                </a:solidFill>
              </a:rPr>
              <a:t> </a:t>
            </a:r>
            <a:r>
              <a:rPr lang="de-DE" sz="2400" dirty="0" err="1">
                <a:solidFill>
                  <a:schemeClr val="bg1"/>
                </a:solidFill>
              </a:rPr>
              <a:t>getting</a:t>
            </a:r>
            <a:r>
              <a:rPr lang="de-DE" sz="2400" dirty="0">
                <a:solidFill>
                  <a:schemeClr val="bg1"/>
                </a:solidFill>
              </a:rPr>
              <a:t> </a:t>
            </a:r>
            <a:r>
              <a:rPr lang="de-DE" sz="2400" dirty="0" err="1">
                <a:solidFill>
                  <a:schemeClr val="bg1"/>
                </a:solidFill>
              </a:rPr>
              <a:t>more</a:t>
            </a:r>
            <a:r>
              <a:rPr lang="de-DE" sz="2400" dirty="0">
                <a:solidFill>
                  <a:schemeClr val="bg1"/>
                </a:solidFill>
              </a:rPr>
              <a:t> </a:t>
            </a:r>
            <a:r>
              <a:rPr lang="de-DE" sz="2400" dirty="0" err="1">
                <a:solidFill>
                  <a:schemeClr val="bg1"/>
                </a:solidFill>
              </a:rPr>
              <a:t>freedom</a:t>
            </a:r>
            <a:r>
              <a:rPr lang="de-DE" sz="2400" dirty="0">
                <a:solidFill>
                  <a:schemeClr val="bg1"/>
                </a:solidFill>
              </a:rPr>
              <a:t> </a:t>
            </a:r>
            <a:r>
              <a:rPr lang="de-DE" sz="2400" dirty="0" err="1">
                <a:solidFill>
                  <a:schemeClr val="bg1"/>
                </a:solidFill>
              </a:rPr>
              <a:t>from</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tight</a:t>
            </a:r>
            <a:r>
              <a:rPr lang="de-DE" sz="2400" dirty="0">
                <a:solidFill>
                  <a:schemeClr val="bg1"/>
                </a:solidFill>
              </a:rPr>
              <a:t> </a:t>
            </a:r>
            <a:r>
              <a:rPr lang="de-DE" sz="2400" dirty="0" err="1">
                <a:solidFill>
                  <a:schemeClr val="bg1"/>
                </a:solidFill>
              </a:rPr>
              <a:t>grip</a:t>
            </a:r>
            <a:r>
              <a:rPr lang="de-DE" sz="2400" dirty="0">
                <a:solidFill>
                  <a:schemeClr val="bg1"/>
                </a:solidFill>
              </a:rPr>
              <a:t> </a:t>
            </a:r>
            <a:r>
              <a:rPr lang="de-DE" sz="2400" dirty="0" err="1">
                <a:solidFill>
                  <a:schemeClr val="bg1"/>
                </a:solidFill>
              </a:rPr>
              <a:t>of</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antagonistic</a:t>
            </a:r>
            <a:r>
              <a:rPr lang="de-DE" sz="2400" dirty="0">
                <a:solidFill>
                  <a:schemeClr val="bg1"/>
                </a:solidFill>
              </a:rPr>
              <a:t> power </a:t>
            </a:r>
            <a:r>
              <a:rPr lang="de-DE" sz="2400" dirty="0" err="1">
                <a:solidFill>
                  <a:schemeClr val="bg1"/>
                </a:solidFill>
              </a:rPr>
              <a:t>of</a:t>
            </a:r>
            <a:r>
              <a:rPr lang="de-DE" sz="2400" dirty="0">
                <a:solidFill>
                  <a:schemeClr val="bg1"/>
                </a:solidFill>
              </a:rPr>
              <a:t> </a:t>
            </a:r>
            <a:r>
              <a:rPr lang="de-DE" sz="2400" dirty="0" err="1">
                <a:solidFill>
                  <a:schemeClr val="bg1"/>
                </a:solidFill>
              </a:rPr>
              <a:t>that</a:t>
            </a:r>
            <a:r>
              <a:rPr lang="de-DE" sz="2400" dirty="0">
                <a:solidFill>
                  <a:schemeClr val="bg1"/>
                </a:solidFill>
              </a:rPr>
              <a:t> </a:t>
            </a:r>
            <a:r>
              <a:rPr lang="de-DE" sz="2400" dirty="0" err="1">
                <a:solidFill>
                  <a:schemeClr val="bg1"/>
                </a:solidFill>
              </a:rPr>
              <a:t>quality</a:t>
            </a:r>
            <a:endParaRPr lang="de-DE" sz="2400" dirty="0">
              <a:solidFill>
                <a:schemeClr val="bg1"/>
              </a:solidFill>
            </a:endParaRPr>
          </a:p>
        </p:txBody>
      </p:sp>
    </p:spTree>
    <p:extLst>
      <p:ext uri="{BB962C8B-B14F-4D97-AF65-F5344CB8AC3E}">
        <p14:creationId xmlns:p14="http://schemas.microsoft.com/office/powerpoint/2010/main" val="3120669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uple holding hands">
            <a:extLst>
              <a:ext uri="{FF2B5EF4-FFF2-40B4-BE49-F238E27FC236}">
                <a16:creationId xmlns:a16="http://schemas.microsoft.com/office/drawing/2014/main" id="{D22EC28C-6030-A251-63EA-388B3CB4DDD7}"/>
              </a:ext>
            </a:extLst>
          </p:cNvPr>
          <p:cNvPicPr>
            <a:picLocks noChangeAspect="1"/>
          </p:cNvPicPr>
          <p:nvPr/>
        </p:nvPicPr>
        <p:blipFill rotWithShape="1">
          <a:blip r:embed="rId3"/>
          <a:srcRect t="19391" b="10949"/>
          <a:stretch/>
        </p:blipFill>
        <p:spPr>
          <a:xfrm>
            <a:off x="-4" y="612"/>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7AD0CE-C294-8F9A-CDA4-7E74689305C0}"/>
              </a:ext>
            </a:extLst>
          </p:cNvPr>
          <p:cNvSpPr>
            <a:spLocks noGrp="1"/>
          </p:cNvSpPr>
          <p:nvPr>
            <p:ph type="title"/>
          </p:nvPr>
        </p:nvSpPr>
        <p:spPr>
          <a:xfrm>
            <a:off x="652371" y="647700"/>
            <a:ext cx="4291920" cy="3375660"/>
          </a:xfrm>
        </p:spPr>
        <p:txBody>
          <a:bodyPr vert="horz" lIns="91440" tIns="45720" rIns="91440" bIns="45720" rtlCol="0" anchor="t">
            <a:normAutofit/>
          </a:bodyPr>
          <a:lstStyle/>
          <a:p>
            <a:r>
              <a:rPr lang="en-US" sz="3200" dirty="0"/>
              <a:t>Loving kindness</a:t>
            </a:r>
          </a:p>
        </p:txBody>
      </p:sp>
      <p:sp>
        <p:nvSpPr>
          <p:cNvPr id="4" name="Textfeld 3">
            <a:extLst>
              <a:ext uri="{FF2B5EF4-FFF2-40B4-BE49-F238E27FC236}">
                <a16:creationId xmlns:a16="http://schemas.microsoft.com/office/drawing/2014/main" id="{7ACC12A6-7EB1-F401-4968-2167D92E8A56}"/>
              </a:ext>
            </a:extLst>
          </p:cNvPr>
          <p:cNvSpPr txBox="1"/>
          <p:nvPr/>
        </p:nvSpPr>
        <p:spPr>
          <a:xfrm>
            <a:off x="1312128" y="1767006"/>
            <a:ext cx="3352470" cy="3323987"/>
          </a:xfrm>
          <a:prstGeom prst="rect">
            <a:avLst/>
          </a:prstGeom>
          <a:noFill/>
        </p:spPr>
        <p:txBody>
          <a:bodyPr wrap="square" rtlCol="0">
            <a:spAutoFit/>
          </a:bodyPr>
          <a:lstStyle/>
          <a:p>
            <a:pPr marL="285750" indent="-285750">
              <a:buFont typeface="Arial" panose="020B0604020202020204" pitchFamily="34" charset="0"/>
              <a:buChar char="•"/>
            </a:pPr>
            <a:r>
              <a:rPr lang="de-DE" sz="2400" b="1" dirty="0" err="1">
                <a:highlight>
                  <a:srgbClr val="C0C0C0"/>
                </a:highlight>
              </a:rPr>
              <a:t>Secular</a:t>
            </a:r>
            <a:r>
              <a:rPr lang="de-DE" sz="2400" b="1" dirty="0">
                <a:highlight>
                  <a:srgbClr val="C0C0C0"/>
                </a:highlight>
              </a:rPr>
              <a:t> </a:t>
            </a:r>
            <a:r>
              <a:rPr lang="de-DE" sz="2400" b="1" dirty="0" err="1">
                <a:highlight>
                  <a:srgbClr val="C0C0C0"/>
                </a:highlight>
              </a:rPr>
              <a:t>meditation</a:t>
            </a:r>
            <a:r>
              <a:rPr lang="de-DE" sz="2400" b="1" dirty="0">
                <a:highlight>
                  <a:srgbClr val="C0C0C0"/>
                </a:highlight>
              </a:rPr>
              <a:t> </a:t>
            </a:r>
            <a:r>
              <a:rPr lang="de-DE" sz="2400" b="1" dirty="0" err="1">
                <a:highlight>
                  <a:srgbClr val="C0C0C0"/>
                </a:highlight>
              </a:rPr>
              <a:t>practices</a:t>
            </a:r>
            <a:endParaRPr lang="de-DE" sz="2400" b="1" dirty="0">
              <a:highlight>
                <a:srgbClr val="C0C0C0"/>
              </a:highlight>
            </a:endParaRPr>
          </a:p>
          <a:p>
            <a:pPr marL="285750" indent="-285750">
              <a:buFont typeface="Arial" panose="020B0604020202020204" pitchFamily="34" charset="0"/>
              <a:buChar char="•"/>
            </a:pPr>
            <a:r>
              <a:rPr lang="de-DE" sz="2400" b="1" dirty="0">
                <a:highlight>
                  <a:srgbClr val="C0C0C0"/>
                </a:highlight>
              </a:rPr>
              <a:t>Applied </a:t>
            </a:r>
            <a:r>
              <a:rPr lang="de-DE" sz="2400" b="1" dirty="0" err="1">
                <a:highlight>
                  <a:srgbClr val="C0C0C0"/>
                </a:highlight>
              </a:rPr>
              <a:t>when</a:t>
            </a:r>
            <a:r>
              <a:rPr lang="de-DE" sz="2400" b="1" dirty="0">
                <a:highlight>
                  <a:srgbClr val="C0C0C0"/>
                </a:highlight>
              </a:rPr>
              <a:t> </a:t>
            </a:r>
            <a:r>
              <a:rPr lang="de-DE" sz="2400" b="1" dirty="0" err="1">
                <a:highlight>
                  <a:srgbClr val="C0C0C0"/>
                </a:highlight>
              </a:rPr>
              <a:t>wanting</a:t>
            </a:r>
            <a:r>
              <a:rPr lang="de-DE" sz="2400" b="1" dirty="0">
                <a:highlight>
                  <a:srgbClr val="C0C0C0"/>
                </a:highlight>
              </a:rPr>
              <a:t> </a:t>
            </a:r>
            <a:r>
              <a:rPr lang="de-DE" sz="2400" b="1" dirty="0" err="1">
                <a:highlight>
                  <a:srgbClr val="C0C0C0"/>
                </a:highlight>
              </a:rPr>
              <a:t>to</a:t>
            </a:r>
            <a:r>
              <a:rPr lang="de-DE" sz="2400" b="1" dirty="0">
                <a:highlight>
                  <a:srgbClr val="C0C0C0"/>
                </a:highlight>
              </a:rPr>
              <a:t> </a:t>
            </a:r>
            <a:r>
              <a:rPr lang="de-DE" sz="2400" b="1" dirty="0" err="1">
                <a:highlight>
                  <a:srgbClr val="C0C0C0"/>
                </a:highlight>
              </a:rPr>
              <a:t>raise</a:t>
            </a:r>
            <a:r>
              <a:rPr lang="de-DE" sz="2400" b="1" dirty="0">
                <a:highlight>
                  <a:srgbClr val="C0C0C0"/>
                </a:highlight>
              </a:rPr>
              <a:t> or </a:t>
            </a:r>
            <a:r>
              <a:rPr lang="de-DE" sz="2400" b="1" dirty="0" err="1">
                <a:highlight>
                  <a:srgbClr val="C0C0C0"/>
                </a:highlight>
              </a:rPr>
              <a:t>increase</a:t>
            </a:r>
            <a:r>
              <a:rPr lang="de-DE" sz="2400" b="1" dirty="0">
                <a:highlight>
                  <a:srgbClr val="C0C0C0"/>
                </a:highlight>
              </a:rPr>
              <a:t> </a:t>
            </a:r>
            <a:r>
              <a:rPr lang="de-DE" sz="2400" b="1" dirty="0" err="1">
                <a:highlight>
                  <a:srgbClr val="C0C0C0"/>
                </a:highlight>
              </a:rPr>
              <a:t>that</a:t>
            </a:r>
            <a:r>
              <a:rPr lang="de-DE" sz="2400" b="1" dirty="0">
                <a:highlight>
                  <a:srgbClr val="C0C0C0"/>
                </a:highlight>
              </a:rPr>
              <a:t> </a:t>
            </a:r>
            <a:r>
              <a:rPr lang="de-DE" sz="2400" b="1" dirty="0" err="1">
                <a:highlight>
                  <a:srgbClr val="C0C0C0"/>
                </a:highlight>
              </a:rPr>
              <a:t>quality</a:t>
            </a:r>
            <a:endParaRPr lang="de-DE" sz="2400" b="1" dirty="0">
              <a:highlight>
                <a:srgbClr val="C0C0C0"/>
              </a:highlight>
            </a:endParaRPr>
          </a:p>
          <a:p>
            <a:pPr marL="285750" indent="-285750">
              <a:buFont typeface="Arial" panose="020B0604020202020204" pitchFamily="34" charset="0"/>
              <a:buChar char="•"/>
            </a:pPr>
            <a:r>
              <a:rPr lang="de-DE" sz="2400" b="1" dirty="0">
                <a:highlight>
                  <a:srgbClr val="C0C0C0"/>
                </a:highlight>
              </a:rPr>
              <a:t>Regular</a:t>
            </a:r>
          </a:p>
          <a:p>
            <a:pPr marL="285750" indent="-285750">
              <a:buFont typeface="Arial" panose="020B0604020202020204" pitchFamily="34" charset="0"/>
              <a:buChar char="•"/>
            </a:pPr>
            <a:r>
              <a:rPr lang="de-DE" sz="2400" b="1" dirty="0">
                <a:highlight>
                  <a:srgbClr val="C0C0C0"/>
                </a:highlight>
              </a:rPr>
              <a:t>2-5 </a:t>
            </a:r>
            <a:r>
              <a:rPr lang="de-DE" sz="2400" b="1" dirty="0" err="1">
                <a:highlight>
                  <a:srgbClr val="C0C0C0"/>
                </a:highlight>
              </a:rPr>
              <a:t>minutes</a:t>
            </a:r>
            <a:r>
              <a:rPr lang="de-DE" sz="2400" b="1" dirty="0">
                <a:highlight>
                  <a:srgbClr val="C0C0C0"/>
                </a:highlight>
              </a:rPr>
              <a:t> </a:t>
            </a:r>
            <a:r>
              <a:rPr lang="de-DE" sz="2400" b="1" dirty="0" err="1">
                <a:highlight>
                  <a:srgbClr val="C0C0C0"/>
                </a:highlight>
              </a:rPr>
              <a:t>already</a:t>
            </a:r>
            <a:r>
              <a:rPr lang="de-DE" sz="2400" b="1" dirty="0">
                <a:highlight>
                  <a:srgbClr val="C0C0C0"/>
                </a:highlight>
              </a:rPr>
              <a:t> </a:t>
            </a:r>
            <a:r>
              <a:rPr lang="de-DE" sz="2400" b="1" dirty="0" err="1">
                <a:highlight>
                  <a:srgbClr val="C0C0C0"/>
                </a:highlight>
              </a:rPr>
              <a:t>helpful</a:t>
            </a:r>
            <a:endParaRPr lang="de-DE" sz="2400" b="1" dirty="0">
              <a:highlight>
                <a:srgbClr val="C0C0C0"/>
              </a:highlight>
            </a:endParaRPr>
          </a:p>
          <a:p>
            <a:endParaRPr lang="de-DE" dirty="0"/>
          </a:p>
        </p:txBody>
      </p:sp>
      <p:sp>
        <p:nvSpPr>
          <p:cNvPr id="6" name="Textfeld 5">
            <a:extLst>
              <a:ext uri="{FF2B5EF4-FFF2-40B4-BE49-F238E27FC236}">
                <a16:creationId xmlns:a16="http://schemas.microsoft.com/office/drawing/2014/main" id="{8442156D-73B5-D3F9-3771-A0EC54859C3A}"/>
              </a:ext>
            </a:extLst>
          </p:cNvPr>
          <p:cNvSpPr txBox="1"/>
          <p:nvPr/>
        </p:nvSpPr>
        <p:spPr>
          <a:xfrm>
            <a:off x="7527402" y="1875099"/>
            <a:ext cx="3352470" cy="2308324"/>
          </a:xfrm>
          <a:prstGeom prst="rect">
            <a:avLst/>
          </a:prstGeom>
          <a:noFill/>
        </p:spPr>
        <p:txBody>
          <a:bodyPr wrap="square" rtlCol="0">
            <a:spAutoFit/>
          </a:bodyPr>
          <a:lstStyle/>
          <a:p>
            <a:pPr marL="285750" indent="-285750">
              <a:buFont typeface="Arial" panose="020B0604020202020204" pitchFamily="34" charset="0"/>
              <a:buChar char="•"/>
            </a:pPr>
            <a:r>
              <a:rPr lang="de-DE" sz="2400" b="1" dirty="0">
                <a:highlight>
                  <a:srgbClr val="C0C0C0"/>
                </a:highlight>
              </a:rPr>
              <a:t>Daily live </a:t>
            </a:r>
            <a:r>
              <a:rPr lang="de-DE" sz="2400" b="1" dirty="0" err="1">
                <a:highlight>
                  <a:srgbClr val="C0C0C0"/>
                </a:highlight>
              </a:rPr>
              <a:t>application</a:t>
            </a:r>
            <a:endParaRPr lang="de-DE" sz="2400" b="1" dirty="0">
              <a:highlight>
                <a:srgbClr val="C0C0C0"/>
              </a:highlight>
            </a:endParaRPr>
          </a:p>
          <a:p>
            <a:pPr marL="285750" indent="-285750">
              <a:buFont typeface="Arial" panose="020B0604020202020204" pitchFamily="34" charset="0"/>
              <a:buChar char="•"/>
            </a:pPr>
            <a:r>
              <a:rPr lang="de-DE" sz="2400" b="1" dirty="0" err="1">
                <a:highlight>
                  <a:srgbClr val="C0C0C0"/>
                </a:highlight>
              </a:rPr>
              <a:t>Spontaneously</a:t>
            </a:r>
            <a:endParaRPr lang="de-DE" sz="2400" b="1" dirty="0">
              <a:highlight>
                <a:srgbClr val="C0C0C0"/>
              </a:highlight>
            </a:endParaRPr>
          </a:p>
          <a:p>
            <a:pPr marL="285750" indent="-285750">
              <a:buFont typeface="Arial" panose="020B0604020202020204" pitchFamily="34" charset="0"/>
              <a:buChar char="•"/>
            </a:pPr>
            <a:r>
              <a:rPr lang="de-DE" sz="2400" b="1" dirty="0">
                <a:highlight>
                  <a:srgbClr val="C0C0C0"/>
                </a:highlight>
              </a:rPr>
              <a:t>Through </a:t>
            </a:r>
            <a:r>
              <a:rPr lang="de-DE" sz="2400" b="1" dirty="0" err="1">
                <a:highlight>
                  <a:srgbClr val="C0C0C0"/>
                </a:highlight>
              </a:rPr>
              <a:t>lens</a:t>
            </a:r>
            <a:r>
              <a:rPr lang="de-DE" sz="2400" b="1" dirty="0">
                <a:highlight>
                  <a:srgbClr val="C0C0C0"/>
                </a:highlight>
              </a:rPr>
              <a:t> </a:t>
            </a:r>
            <a:r>
              <a:rPr lang="de-DE" sz="2400" b="1" dirty="0" err="1">
                <a:highlight>
                  <a:srgbClr val="C0C0C0"/>
                </a:highlight>
              </a:rPr>
              <a:t>of</a:t>
            </a:r>
            <a:r>
              <a:rPr lang="de-DE" sz="2400" b="1" dirty="0">
                <a:highlight>
                  <a:srgbClr val="C0C0C0"/>
                </a:highlight>
              </a:rPr>
              <a:t> </a:t>
            </a:r>
            <a:r>
              <a:rPr lang="de-DE" sz="2400" b="1" dirty="0" err="1">
                <a:highlight>
                  <a:srgbClr val="C0C0C0"/>
                </a:highlight>
              </a:rPr>
              <a:t>that</a:t>
            </a:r>
            <a:r>
              <a:rPr lang="de-DE" sz="2400" b="1" dirty="0">
                <a:highlight>
                  <a:srgbClr val="C0C0C0"/>
                </a:highlight>
              </a:rPr>
              <a:t> </a:t>
            </a:r>
            <a:r>
              <a:rPr lang="de-DE" sz="2400" b="1" dirty="0" err="1">
                <a:highlight>
                  <a:srgbClr val="C0C0C0"/>
                </a:highlight>
              </a:rPr>
              <a:t>quality</a:t>
            </a:r>
            <a:endParaRPr lang="de-DE" sz="2400" b="1" dirty="0">
              <a:highlight>
                <a:srgbClr val="C0C0C0"/>
              </a:highlight>
            </a:endParaRPr>
          </a:p>
          <a:p>
            <a:pPr marL="285750" indent="-285750">
              <a:buFont typeface="Arial" panose="020B0604020202020204" pitchFamily="34" charset="0"/>
              <a:buChar char="•"/>
            </a:pPr>
            <a:r>
              <a:rPr lang="de-DE" sz="2400" b="1" dirty="0">
                <a:highlight>
                  <a:srgbClr val="C0C0C0"/>
                </a:highlight>
              </a:rPr>
              <a:t>Regular </a:t>
            </a:r>
          </a:p>
          <a:p>
            <a:pPr marL="285750" indent="-285750">
              <a:buFont typeface="Arial" panose="020B0604020202020204" pitchFamily="34" charset="0"/>
              <a:buChar char="•"/>
            </a:pPr>
            <a:r>
              <a:rPr lang="de-DE" sz="2400" b="1" dirty="0">
                <a:highlight>
                  <a:srgbClr val="C0C0C0"/>
                </a:highlight>
              </a:rPr>
              <a:t>3-10 </a:t>
            </a:r>
            <a:r>
              <a:rPr lang="de-DE" sz="2400" b="1" dirty="0" err="1">
                <a:highlight>
                  <a:srgbClr val="C0C0C0"/>
                </a:highlight>
              </a:rPr>
              <a:t>attempts</a:t>
            </a:r>
            <a:r>
              <a:rPr lang="de-DE" sz="2400" b="1" dirty="0">
                <a:highlight>
                  <a:srgbClr val="C0C0C0"/>
                </a:highlight>
              </a:rPr>
              <a:t> </a:t>
            </a:r>
            <a:r>
              <a:rPr lang="de-DE" sz="2400" b="1" dirty="0" err="1">
                <a:highlight>
                  <a:srgbClr val="C0C0C0"/>
                </a:highlight>
              </a:rPr>
              <a:t>daily</a:t>
            </a:r>
            <a:endParaRPr lang="de-DE" sz="2400" b="1" dirty="0">
              <a:highlight>
                <a:srgbClr val="C0C0C0"/>
              </a:highlight>
            </a:endParaRPr>
          </a:p>
        </p:txBody>
      </p:sp>
    </p:spTree>
    <p:extLst>
      <p:ext uri="{BB962C8B-B14F-4D97-AF65-F5344CB8AC3E}">
        <p14:creationId xmlns:p14="http://schemas.microsoft.com/office/powerpoint/2010/main" val="279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F4B088FA-9E22-DD93-FB1C-825F17BCF29F}"/>
              </a:ext>
            </a:extLst>
          </p:cNvPr>
          <p:cNvPicPr>
            <a:picLocks noChangeAspect="1"/>
          </p:cNvPicPr>
          <p:nvPr/>
        </p:nvPicPr>
        <p:blipFill rotWithShape="1">
          <a:blip r:embed="rId2"/>
          <a:srcRect l="26448" r="1421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35F96586-8727-616F-15DB-1CE99351A94B}"/>
              </a:ext>
            </a:extLst>
          </p:cNvPr>
          <p:cNvSpPr>
            <a:spLocks noGrp="1"/>
          </p:cNvSpPr>
          <p:nvPr>
            <p:ph type="title"/>
          </p:nvPr>
        </p:nvSpPr>
        <p:spPr>
          <a:xfrm>
            <a:off x="652371" y="647701"/>
            <a:ext cx="4349120" cy="4963390"/>
          </a:xfrm>
        </p:spPr>
        <p:txBody>
          <a:bodyPr vert="horz" lIns="91440" tIns="45720" rIns="91440" bIns="45720" rtlCol="0" anchor="t">
            <a:normAutofit/>
          </a:bodyPr>
          <a:lstStyle/>
          <a:p>
            <a:pPr>
              <a:lnSpc>
                <a:spcPct val="110000"/>
              </a:lnSpc>
            </a:pPr>
            <a:r>
              <a:rPr lang="en-US" sz="2000" kern="1200" cap="all" spc="300" baseline="0" dirty="0">
                <a:highlight>
                  <a:srgbClr val="000000"/>
                </a:highlight>
                <a:latin typeface="+mj-lt"/>
                <a:ea typeface="+mj-ea"/>
                <a:cs typeface="+mj-cs"/>
              </a:rPr>
              <a:t>A good understanding of how the mind functions is crucial for finding</a:t>
            </a:r>
            <a:r>
              <a:rPr lang="en-US" sz="2000" kern="1200" cap="all" spc="300" dirty="0">
                <a:highlight>
                  <a:srgbClr val="000000"/>
                </a:highlight>
                <a:latin typeface="+mj-lt"/>
                <a:ea typeface="+mj-ea"/>
                <a:cs typeface="+mj-cs"/>
              </a:rPr>
              <a:t> </a:t>
            </a:r>
            <a:r>
              <a:rPr lang="en-US" sz="2000" kern="1200" cap="all" spc="300" baseline="0" dirty="0">
                <a:highlight>
                  <a:srgbClr val="000000"/>
                </a:highlight>
                <a:latin typeface="+mj-lt"/>
                <a:ea typeface="+mj-ea"/>
                <a:cs typeface="+mj-cs"/>
              </a:rPr>
              <a:t>ways</a:t>
            </a:r>
            <a:r>
              <a:rPr lang="en-US" sz="2000" kern="1200" cap="all" spc="300" dirty="0">
                <a:highlight>
                  <a:srgbClr val="000000"/>
                </a:highlight>
                <a:latin typeface="+mj-lt"/>
                <a:ea typeface="+mj-ea"/>
                <a:cs typeface="+mj-cs"/>
              </a:rPr>
              <a:t> to experience </a:t>
            </a:r>
            <a:r>
              <a:rPr lang="en-US" sz="2000" kern="1200" cap="all" spc="300" baseline="0" dirty="0">
                <a:highlight>
                  <a:srgbClr val="000000"/>
                </a:highlight>
                <a:latin typeface="+mj-lt"/>
                <a:ea typeface="+mj-ea"/>
                <a:cs typeface="+mj-cs"/>
              </a:rPr>
              <a:t>Happiness and to reduce</a:t>
            </a:r>
            <a:r>
              <a:rPr lang="en-US" sz="2000" kern="1200" cap="all" spc="300" dirty="0">
                <a:highlight>
                  <a:srgbClr val="000000"/>
                </a:highlight>
                <a:latin typeface="+mj-lt"/>
                <a:ea typeface="+mj-ea"/>
                <a:cs typeface="+mj-cs"/>
              </a:rPr>
              <a:t> the experience of </a:t>
            </a:r>
            <a:r>
              <a:rPr lang="en-US" sz="2000" kern="1200" cap="all" spc="300" baseline="0" dirty="0">
                <a:highlight>
                  <a:srgbClr val="000000"/>
                </a:highlight>
                <a:latin typeface="+mj-lt"/>
                <a:ea typeface="+mj-ea"/>
                <a:cs typeface="+mj-cs"/>
              </a:rPr>
              <a:t>suffering.</a:t>
            </a:r>
          </a:p>
        </p:txBody>
      </p:sp>
      <p:sp>
        <p:nvSpPr>
          <p:cNvPr id="3" name="Textfeld 2">
            <a:extLst>
              <a:ext uri="{FF2B5EF4-FFF2-40B4-BE49-F238E27FC236}">
                <a16:creationId xmlns:a16="http://schemas.microsoft.com/office/drawing/2014/main" id="{12A72365-FF07-A073-027D-E6D12FE84C82}"/>
              </a:ext>
            </a:extLst>
          </p:cNvPr>
          <p:cNvSpPr txBox="1"/>
          <p:nvPr/>
        </p:nvSpPr>
        <p:spPr>
          <a:xfrm>
            <a:off x="7119641" y="914400"/>
            <a:ext cx="4157958" cy="5029200"/>
          </a:xfrm>
          <a:prstGeom prst="rect">
            <a:avLst/>
          </a:prstGeom>
        </p:spPr>
        <p:txBody>
          <a:bodyPr vert="horz" lIns="91440" tIns="45720" rIns="91440" bIns="45720" rtlCol="0">
            <a:normAutofit fontScale="92500" lnSpcReduction="10000"/>
          </a:bodyPr>
          <a:lstStyle/>
          <a:p>
            <a:pPr indent="-228600">
              <a:lnSpc>
                <a:spcPct val="120000"/>
              </a:lnSpc>
              <a:spcAft>
                <a:spcPts val="600"/>
              </a:spcAft>
              <a:buClr>
                <a:schemeClr val="tx1"/>
              </a:buClr>
              <a:buSzPct val="75000"/>
              <a:buFont typeface="Arial" panose="020B0604020202020204" pitchFamily="34" charset="0"/>
              <a:buChar char="•"/>
            </a:pPr>
            <a:r>
              <a:rPr lang="en-US" sz="2800" dirty="0"/>
              <a:t>If mind is </a:t>
            </a:r>
            <a:r>
              <a:rPr lang="en-US" sz="2800" dirty="0" err="1"/>
              <a:t>formost</a:t>
            </a:r>
            <a:r>
              <a:rPr lang="en-US" sz="2800" dirty="0"/>
              <a:t>, the knowledge about dynamics of the mind and how to alter mind states is essential </a:t>
            </a:r>
          </a:p>
          <a:p>
            <a:pPr indent="-228600">
              <a:lnSpc>
                <a:spcPct val="120000"/>
              </a:lnSpc>
              <a:spcAft>
                <a:spcPts val="600"/>
              </a:spcAft>
              <a:buClr>
                <a:schemeClr val="tx1"/>
              </a:buClr>
              <a:buSzPct val="75000"/>
              <a:buFont typeface="Arial" panose="020B0604020202020204" pitchFamily="34" charset="0"/>
              <a:buChar char="•"/>
            </a:pPr>
            <a:r>
              <a:rPr lang="en-US" sz="2800" dirty="0"/>
              <a:t>It’s like having an axe at hand when wanting to cut trees,</a:t>
            </a:r>
          </a:p>
          <a:p>
            <a:pPr indent="-228600">
              <a:lnSpc>
                <a:spcPct val="120000"/>
              </a:lnSpc>
              <a:spcAft>
                <a:spcPts val="600"/>
              </a:spcAft>
              <a:buClr>
                <a:schemeClr val="tx1"/>
              </a:buClr>
              <a:buSzPct val="75000"/>
              <a:buFont typeface="Arial" panose="020B0604020202020204" pitchFamily="34" charset="0"/>
              <a:buChar char="•"/>
            </a:pPr>
            <a:r>
              <a:rPr lang="en-US" sz="2800" dirty="0"/>
              <a:t>Or to have the knowledge how to cultivate a beautiful garden that can be enjoyed</a:t>
            </a:r>
          </a:p>
        </p:txBody>
      </p:sp>
    </p:spTree>
    <p:extLst>
      <p:ext uri="{BB962C8B-B14F-4D97-AF65-F5344CB8AC3E}">
        <p14:creationId xmlns:p14="http://schemas.microsoft.com/office/powerpoint/2010/main" val="24925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Burning match">
            <a:extLst>
              <a:ext uri="{FF2B5EF4-FFF2-40B4-BE49-F238E27FC236}">
                <a16:creationId xmlns:a16="http://schemas.microsoft.com/office/drawing/2014/main" id="{FFCB09C5-1A0B-B56F-DCE8-3FE3755B8258}"/>
              </a:ext>
            </a:extLst>
          </p:cNvPr>
          <p:cNvPicPr>
            <a:picLocks noChangeAspect="1"/>
          </p:cNvPicPr>
          <p:nvPr/>
        </p:nvPicPr>
        <p:blipFill rotWithShape="1">
          <a:blip r:embed="rId3"/>
          <a:srcRect t="3929" b="11165"/>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C22CB6-2E9E-79C3-59B6-5E0231A5EC7E}"/>
              </a:ext>
            </a:extLst>
          </p:cNvPr>
          <p:cNvSpPr>
            <a:spLocks noGrp="1"/>
          </p:cNvSpPr>
          <p:nvPr>
            <p:ph type="title"/>
          </p:nvPr>
        </p:nvSpPr>
        <p:spPr>
          <a:xfrm>
            <a:off x="647701" y="3500438"/>
            <a:ext cx="7505700" cy="1844376"/>
          </a:xfrm>
        </p:spPr>
        <p:txBody>
          <a:bodyPr vert="horz" lIns="91440" tIns="45720" rIns="91440" bIns="45720" rtlCol="0" anchor="b">
            <a:normAutofit/>
          </a:bodyPr>
          <a:lstStyle/>
          <a:p>
            <a:r>
              <a:rPr lang="en-US" sz="3200"/>
              <a:t>Far enemy: hate</a:t>
            </a:r>
          </a:p>
        </p:txBody>
      </p:sp>
      <p:sp>
        <p:nvSpPr>
          <p:cNvPr id="3" name="Textfeld 2">
            <a:extLst>
              <a:ext uri="{FF2B5EF4-FFF2-40B4-BE49-F238E27FC236}">
                <a16:creationId xmlns:a16="http://schemas.microsoft.com/office/drawing/2014/main" id="{5F17C366-6212-898F-0BAF-D0DA202108A4}"/>
              </a:ext>
            </a:extLst>
          </p:cNvPr>
          <p:cNvSpPr txBox="1"/>
          <p:nvPr/>
        </p:nvSpPr>
        <p:spPr>
          <a:xfrm>
            <a:off x="5254906" y="381965"/>
            <a:ext cx="6289393" cy="5447645"/>
          </a:xfrm>
          <a:prstGeom prst="rect">
            <a:avLst/>
          </a:prstGeom>
          <a:noFill/>
        </p:spPr>
        <p:txBody>
          <a:bodyPr wrap="square" rtlCol="0">
            <a:spAutoFit/>
          </a:bodyPr>
          <a:lstStyle/>
          <a:p>
            <a:pPr marL="285750" indent="-285750">
              <a:buFont typeface="Arial" panose="020B0604020202020204" pitchFamily="34" charset="0"/>
              <a:buChar char="•"/>
            </a:pPr>
            <a:r>
              <a:rPr lang="de-DE" sz="2400" dirty="0" err="1">
                <a:solidFill>
                  <a:schemeClr val="bg1"/>
                </a:solidFill>
              </a:rPr>
              <a:t>Wish</a:t>
            </a:r>
            <a:r>
              <a:rPr lang="de-DE" sz="2400" dirty="0">
                <a:solidFill>
                  <a:schemeClr val="bg1"/>
                </a:solidFill>
              </a:rPr>
              <a:t> </a:t>
            </a:r>
            <a:r>
              <a:rPr lang="de-DE" sz="2400" dirty="0" err="1">
                <a:solidFill>
                  <a:schemeClr val="bg1"/>
                </a:solidFill>
              </a:rPr>
              <a:t>to</a:t>
            </a:r>
            <a:r>
              <a:rPr lang="de-DE" sz="2400" dirty="0">
                <a:solidFill>
                  <a:schemeClr val="bg1"/>
                </a:solidFill>
              </a:rPr>
              <a:t> </a:t>
            </a:r>
            <a:r>
              <a:rPr lang="de-DE" sz="2400" dirty="0" err="1">
                <a:solidFill>
                  <a:schemeClr val="bg1"/>
                </a:solidFill>
              </a:rPr>
              <a:t>harm</a:t>
            </a:r>
            <a:r>
              <a:rPr lang="de-DE" sz="2400" dirty="0">
                <a:solidFill>
                  <a:schemeClr val="bg1"/>
                </a:solidFill>
              </a:rPr>
              <a:t> (incl. Schadenfreude)</a:t>
            </a:r>
          </a:p>
          <a:p>
            <a:pPr marL="285750" indent="-285750">
              <a:buFont typeface="Arial" panose="020B0604020202020204" pitchFamily="34" charset="0"/>
              <a:buChar char="•"/>
            </a:pPr>
            <a:r>
              <a:rPr lang="de-DE" sz="2400" dirty="0">
                <a:solidFill>
                  <a:schemeClr val="bg1"/>
                </a:solidFill>
              </a:rPr>
              <a:t>(</a:t>
            </a:r>
            <a:r>
              <a:rPr lang="de-DE" sz="2400" dirty="0" err="1">
                <a:solidFill>
                  <a:schemeClr val="bg1"/>
                </a:solidFill>
              </a:rPr>
              <a:t>or</a:t>
            </a:r>
            <a:r>
              <a:rPr lang="de-DE" sz="2400" dirty="0">
                <a:solidFill>
                  <a:schemeClr val="bg1"/>
                </a:solidFill>
              </a:rPr>
              <a:t> </a:t>
            </a:r>
            <a:r>
              <a:rPr lang="de-DE" sz="2400" dirty="0" err="1">
                <a:solidFill>
                  <a:schemeClr val="bg1"/>
                </a:solidFill>
              </a:rPr>
              <a:t>envy</a:t>
            </a:r>
            <a:r>
              <a:rPr lang="de-DE" sz="2400" dirty="0">
                <a:solidFill>
                  <a:schemeClr val="bg1"/>
                </a:solidFill>
              </a:rPr>
              <a:t>)</a:t>
            </a:r>
          </a:p>
          <a:p>
            <a:pPr marL="285750" indent="-285750">
              <a:buFont typeface="Arial" panose="020B0604020202020204" pitchFamily="34" charset="0"/>
              <a:buChar char="•"/>
            </a:pPr>
            <a:endParaRPr lang="de-DE" sz="2400" dirty="0">
              <a:solidFill>
                <a:schemeClr val="bg1"/>
              </a:solidFill>
            </a:endParaRPr>
          </a:p>
          <a:p>
            <a:pPr marL="285750" indent="-285750">
              <a:buFont typeface="Arial" panose="020B0604020202020204" pitchFamily="34" charset="0"/>
              <a:buChar char="•"/>
            </a:pPr>
            <a:r>
              <a:rPr lang="de-DE" sz="2400" dirty="0">
                <a:solidFill>
                  <a:schemeClr val="bg1"/>
                </a:solidFill>
              </a:rPr>
              <a:t>Take a </a:t>
            </a:r>
            <a:r>
              <a:rPr lang="de-DE" sz="2400" dirty="0" err="1">
                <a:solidFill>
                  <a:schemeClr val="bg1"/>
                </a:solidFill>
              </a:rPr>
              <a:t>mindful</a:t>
            </a:r>
            <a:r>
              <a:rPr lang="de-DE" sz="2400" dirty="0">
                <a:solidFill>
                  <a:schemeClr val="bg1"/>
                </a:solidFill>
              </a:rPr>
              <a:t> </a:t>
            </a:r>
            <a:r>
              <a:rPr lang="de-DE" sz="2400" dirty="0" err="1">
                <a:solidFill>
                  <a:schemeClr val="bg1"/>
                </a:solidFill>
              </a:rPr>
              <a:t>step</a:t>
            </a:r>
            <a:r>
              <a:rPr lang="de-DE" sz="2400" dirty="0">
                <a:solidFill>
                  <a:schemeClr val="bg1"/>
                </a:solidFill>
              </a:rPr>
              <a:t> back</a:t>
            </a:r>
          </a:p>
          <a:p>
            <a:pPr marL="285750" indent="-285750">
              <a:buFont typeface="Arial" panose="020B0604020202020204" pitchFamily="34" charset="0"/>
              <a:buChar char="•"/>
            </a:pPr>
            <a:endParaRPr lang="de-DE" sz="2400" dirty="0">
              <a:solidFill>
                <a:schemeClr val="bg1"/>
              </a:solidFill>
            </a:endParaRPr>
          </a:p>
          <a:p>
            <a:pPr marL="285750" indent="-285750">
              <a:buFont typeface="Arial" panose="020B0604020202020204" pitchFamily="34" charset="0"/>
              <a:buChar char="•"/>
            </a:pPr>
            <a:r>
              <a:rPr lang="de-DE" sz="2400" dirty="0">
                <a:solidFill>
                  <a:schemeClr val="bg1"/>
                </a:solidFill>
              </a:rPr>
              <a:t>Watch </a:t>
            </a:r>
            <a:r>
              <a:rPr lang="de-DE" sz="2400" dirty="0" err="1">
                <a:solidFill>
                  <a:schemeClr val="bg1"/>
                </a:solidFill>
              </a:rPr>
              <a:t>the</a:t>
            </a:r>
            <a:r>
              <a:rPr lang="de-DE" sz="2400" dirty="0">
                <a:solidFill>
                  <a:schemeClr val="bg1"/>
                </a:solidFill>
              </a:rPr>
              <a:t> </a:t>
            </a:r>
            <a:r>
              <a:rPr lang="de-DE" sz="2400" dirty="0" err="1">
                <a:solidFill>
                  <a:schemeClr val="bg1"/>
                </a:solidFill>
              </a:rPr>
              <a:t>feeling’s</a:t>
            </a:r>
            <a:endParaRPr lang="de-DE" sz="2400" dirty="0">
              <a:solidFill>
                <a:schemeClr val="bg1"/>
              </a:solidFill>
            </a:endParaRPr>
          </a:p>
          <a:p>
            <a:pPr marL="742950" lvl="1" indent="-285750">
              <a:buFont typeface="Arial" panose="020B0604020202020204" pitchFamily="34" charset="0"/>
              <a:buChar char="•"/>
            </a:pPr>
            <a:r>
              <a:rPr lang="de-DE" sz="2400" dirty="0" err="1">
                <a:solidFill>
                  <a:schemeClr val="bg1"/>
                </a:solidFill>
              </a:rPr>
              <a:t>Arising</a:t>
            </a:r>
            <a:r>
              <a:rPr lang="de-DE" sz="2400" dirty="0">
                <a:solidFill>
                  <a:schemeClr val="bg1"/>
                </a:solidFill>
              </a:rPr>
              <a:t>,</a:t>
            </a:r>
          </a:p>
          <a:p>
            <a:pPr marL="742950" lvl="1" indent="-285750">
              <a:buFont typeface="Arial" panose="020B0604020202020204" pitchFamily="34" charset="0"/>
              <a:buChar char="•"/>
            </a:pPr>
            <a:r>
              <a:rPr lang="de-DE" sz="2400" dirty="0" err="1">
                <a:solidFill>
                  <a:schemeClr val="bg1"/>
                </a:solidFill>
              </a:rPr>
              <a:t>Feel</a:t>
            </a:r>
            <a:r>
              <a:rPr lang="de-DE" sz="2400" dirty="0">
                <a:solidFill>
                  <a:schemeClr val="bg1"/>
                </a:solidFill>
              </a:rPr>
              <a:t> </a:t>
            </a:r>
            <a:r>
              <a:rPr lang="de-DE" sz="2400" dirty="0" err="1">
                <a:solidFill>
                  <a:schemeClr val="bg1"/>
                </a:solidFill>
              </a:rPr>
              <a:t>it</a:t>
            </a:r>
            <a:r>
              <a:rPr lang="de-DE" sz="2400" dirty="0">
                <a:solidFill>
                  <a:schemeClr val="bg1"/>
                </a:solidFill>
              </a:rPr>
              <a:t>,</a:t>
            </a:r>
          </a:p>
          <a:p>
            <a:pPr marL="742950" lvl="1" indent="-285750">
              <a:buFont typeface="Arial" panose="020B0604020202020204" pitchFamily="34" charset="0"/>
              <a:buChar char="•"/>
            </a:pPr>
            <a:r>
              <a:rPr lang="de-DE" sz="2400" dirty="0" err="1">
                <a:solidFill>
                  <a:schemeClr val="bg1"/>
                </a:solidFill>
              </a:rPr>
              <a:t>Learn</a:t>
            </a:r>
            <a:r>
              <a:rPr lang="de-DE" sz="2400" dirty="0">
                <a:solidFill>
                  <a:schemeClr val="bg1"/>
                </a:solidFill>
              </a:rPr>
              <a:t> </a:t>
            </a:r>
            <a:r>
              <a:rPr lang="de-DE" sz="2400" dirty="0" err="1">
                <a:solidFill>
                  <a:schemeClr val="bg1"/>
                </a:solidFill>
              </a:rPr>
              <a:t>to</a:t>
            </a:r>
            <a:r>
              <a:rPr lang="de-DE" sz="2400" dirty="0">
                <a:solidFill>
                  <a:schemeClr val="bg1"/>
                </a:solidFill>
              </a:rPr>
              <a:t> </a:t>
            </a:r>
            <a:r>
              <a:rPr lang="de-DE" sz="2400" dirty="0" err="1">
                <a:solidFill>
                  <a:schemeClr val="bg1"/>
                </a:solidFill>
              </a:rPr>
              <a:t>be</a:t>
            </a:r>
            <a:r>
              <a:rPr lang="de-DE" sz="2400" dirty="0">
                <a:solidFill>
                  <a:schemeClr val="bg1"/>
                </a:solidFill>
              </a:rPr>
              <a:t> </a:t>
            </a:r>
            <a:r>
              <a:rPr lang="de-DE" sz="2400" dirty="0" err="1">
                <a:solidFill>
                  <a:schemeClr val="bg1"/>
                </a:solidFill>
              </a:rPr>
              <a:t>with</a:t>
            </a:r>
            <a:r>
              <a:rPr lang="de-DE" sz="2400" dirty="0">
                <a:solidFill>
                  <a:schemeClr val="bg1"/>
                </a:solidFill>
              </a:rPr>
              <a:t> </a:t>
            </a:r>
            <a:r>
              <a:rPr lang="de-DE" sz="2400" dirty="0" err="1">
                <a:solidFill>
                  <a:schemeClr val="bg1"/>
                </a:solidFill>
              </a:rPr>
              <a:t>it</a:t>
            </a:r>
            <a:endParaRPr lang="de-DE" sz="2400" dirty="0">
              <a:solidFill>
                <a:schemeClr val="bg1"/>
              </a:solidFill>
            </a:endParaRPr>
          </a:p>
          <a:p>
            <a:pPr lvl="1"/>
            <a:endParaRPr lang="de-DE" sz="2400" dirty="0">
              <a:solidFill>
                <a:schemeClr val="bg1"/>
              </a:solidFill>
            </a:endParaRPr>
          </a:p>
          <a:p>
            <a:pPr marL="285750" indent="-285750">
              <a:buFont typeface="Arial" panose="020B0604020202020204" pitchFamily="34" charset="0"/>
              <a:buChar char="•"/>
            </a:pPr>
            <a:r>
              <a:rPr lang="de-DE" sz="2400" dirty="0" err="1">
                <a:solidFill>
                  <a:schemeClr val="bg1"/>
                </a:solidFill>
              </a:rPr>
              <a:t>Contemplate</a:t>
            </a:r>
            <a:endParaRPr lang="de-DE" sz="2400" dirty="0">
              <a:solidFill>
                <a:schemeClr val="bg1"/>
              </a:solidFill>
            </a:endParaRPr>
          </a:p>
          <a:p>
            <a:pPr marL="742950" lvl="1" indent="-285750">
              <a:buFont typeface="Arial" panose="020B0604020202020204" pitchFamily="34" charset="0"/>
              <a:buChar char="•"/>
            </a:pPr>
            <a:r>
              <a:rPr lang="de-DE" sz="2400" dirty="0" err="1">
                <a:solidFill>
                  <a:schemeClr val="bg1"/>
                </a:solidFill>
              </a:rPr>
              <a:t>Is</a:t>
            </a:r>
            <a:r>
              <a:rPr lang="de-DE" sz="2400" dirty="0">
                <a:solidFill>
                  <a:schemeClr val="bg1"/>
                </a:solidFill>
              </a:rPr>
              <a:t> </a:t>
            </a:r>
            <a:r>
              <a:rPr lang="de-DE" sz="2400" dirty="0" err="1">
                <a:solidFill>
                  <a:schemeClr val="bg1"/>
                </a:solidFill>
              </a:rPr>
              <a:t>that</a:t>
            </a:r>
            <a:r>
              <a:rPr lang="de-DE" sz="2400" dirty="0">
                <a:solidFill>
                  <a:schemeClr val="bg1"/>
                </a:solidFill>
              </a:rPr>
              <a:t> </a:t>
            </a:r>
            <a:r>
              <a:rPr lang="de-DE" sz="2400" dirty="0" err="1">
                <a:solidFill>
                  <a:schemeClr val="bg1"/>
                </a:solidFill>
              </a:rPr>
              <a:t>what</a:t>
            </a:r>
            <a:r>
              <a:rPr lang="de-DE" sz="2400" dirty="0">
                <a:solidFill>
                  <a:schemeClr val="bg1"/>
                </a:solidFill>
              </a:rPr>
              <a:t> I </a:t>
            </a:r>
            <a:r>
              <a:rPr lang="de-DE" sz="2400" dirty="0" err="1">
                <a:solidFill>
                  <a:schemeClr val="bg1"/>
                </a:solidFill>
              </a:rPr>
              <a:t>want</a:t>
            </a:r>
            <a:r>
              <a:rPr lang="de-DE" sz="2400" dirty="0">
                <a:solidFill>
                  <a:schemeClr val="bg1"/>
                </a:solidFill>
              </a:rPr>
              <a:t>?</a:t>
            </a:r>
          </a:p>
          <a:p>
            <a:pPr marL="742950" lvl="1" indent="-285750">
              <a:buFont typeface="Arial" panose="020B0604020202020204" pitchFamily="34" charset="0"/>
              <a:buChar char="•"/>
            </a:pPr>
            <a:r>
              <a:rPr lang="de-DE" sz="2400" dirty="0" err="1">
                <a:solidFill>
                  <a:schemeClr val="bg1"/>
                </a:solidFill>
              </a:rPr>
              <a:t>Is</a:t>
            </a:r>
            <a:r>
              <a:rPr lang="de-DE" sz="2400" dirty="0">
                <a:solidFill>
                  <a:schemeClr val="bg1"/>
                </a:solidFill>
              </a:rPr>
              <a:t> </a:t>
            </a:r>
            <a:r>
              <a:rPr lang="de-DE" sz="2400" dirty="0" err="1">
                <a:solidFill>
                  <a:schemeClr val="bg1"/>
                </a:solidFill>
              </a:rPr>
              <a:t>that</a:t>
            </a:r>
            <a:r>
              <a:rPr lang="de-DE" sz="2400" dirty="0">
                <a:solidFill>
                  <a:schemeClr val="bg1"/>
                </a:solidFill>
              </a:rPr>
              <a:t> </a:t>
            </a:r>
            <a:r>
              <a:rPr lang="de-DE" sz="2400" dirty="0" err="1">
                <a:solidFill>
                  <a:schemeClr val="bg1"/>
                </a:solidFill>
              </a:rPr>
              <a:t>feeling</a:t>
            </a:r>
            <a:r>
              <a:rPr lang="de-DE" sz="2400" dirty="0">
                <a:solidFill>
                  <a:schemeClr val="bg1"/>
                </a:solidFill>
              </a:rPr>
              <a:t> in </a:t>
            </a:r>
            <a:r>
              <a:rPr lang="de-DE" sz="2400" dirty="0" err="1">
                <a:solidFill>
                  <a:schemeClr val="bg1"/>
                </a:solidFill>
              </a:rPr>
              <a:t>line</a:t>
            </a:r>
            <a:r>
              <a:rPr lang="de-DE" sz="2400" dirty="0">
                <a:solidFill>
                  <a:schemeClr val="bg1"/>
                </a:solidFill>
              </a:rPr>
              <a:t> </a:t>
            </a:r>
            <a:r>
              <a:rPr lang="de-DE" sz="2400" dirty="0" err="1">
                <a:solidFill>
                  <a:schemeClr val="bg1"/>
                </a:solidFill>
              </a:rPr>
              <a:t>with</a:t>
            </a:r>
            <a:r>
              <a:rPr lang="de-DE" sz="2400" dirty="0">
                <a:solidFill>
                  <a:schemeClr val="bg1"/>
                </a:solidFill>
              </a:rPr>
              <a:t> </a:t>
            </a:r>
            <a:r>
              <a:rPr lang="de-DE" sz="2400" dirty="0" err="1">
                <a:solidFill>
                  <a:schemeClr val="bg1"/>
                </a:solidFill>
              </a:rPr>
              <a:t>my</a:t>
            </a:r>
            <a:r>
              <a:rPr lang="de-DE" sz="2400" dirty="0">
                <a:solidFill>
                  <a:schemeClr val="bg1"/>
                </a:solidFill>
              </a:rPr>
              <a:t> </a:t>
            </a:r>
            <a:r>
              <a:rPr lang="de-DE" sz="2400" dirty="0" err="1">
                <a:solidFill>
                  <a:schemeClr val="bg1"/>
                </a:solidFill>
              </a:rPr>
              <a:t>values</a:t>
            </a:r>
            <a:r>
              <a:rPr lang="de-DE" sz="2400" dirty="0">
                <a:solidFill>
                  <a:schemeClr val="bg1"/>
                </a:solidFill>
              </a:rPr>
              <a:t>?</a:t>
            </a:r>
          </a:p>
          <a:p>
            <a:pPr marL="742950" lvl="1" indent="-285750">
              <a:buFont typeface="Arial" panose="020B0604020202020204" pitchFamily="34" charset="0"/>
              <a:buChar char="•"/>
            </a:pPr>
            <a:endParaRPr lang="de-DE" dirty="0">
              <a:solidFill>
                <a:schemeClr val="bg1"/>
              </a:solidFill>
            </a:endParaRPr>
          </a:p>
          <a:p>
            <a:pPr marL="742950" lvl="1"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29806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Burning match">
            <a:extLst>
              <a:ext uri="{FF2B5EF4-FFF2-40B4-BE49-F238E27FC236}">
                <a16:creationId xmlns:a16="http://schemas.microsoft.com/office/drawing/2014/main" id="{FFCB09C5-1A0B-B56F-DCE8-3FE3755B8258}"/>
              </a:ext>
            </a:extLst>
          </p:cNvPr>
          <p:cNvPicPr>
            <a:picLocks noChangeAspect="1"/>
          </p:cNvPicPr>
          <p:nvPr/>
        </p:nvPicPr>
        <p:blipFill rotWithShape="1">
          <a:blip r:embed="rId3"/>
          <a:srcRect t="3929" b="11165"/>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C22CB6-2E9E-79C3-59B6-5E0231A5EC7E}"/>
              </a:ext>
            </a:extLst>
          </p:cNvPr>
          <p:cNvSpPr>
            <a:spLocks noGrp="1"/>
          </p:cNvSpPr>
          <p:nvPr>
            <p:ph type="title"/>
          </p:nvPr>
        </p:nvSpPr>
        <p:spPr>
          <a:xfrm>
            <a:off x="242587" y="328975"/>
            <a:ext cx="7505700" cy="1844376"/>
          </a:xfrm>
        </p:spPr>
        <p:txBody>
          <a:bodyPr vert="horz" lIns="91440" tIns="45720" rIns="91440" bIns="45720" rtlCol="0" anchor="b">
            <a:normAutofit/>
          </a:bodyPr>
          <a:lstStyle/>
          <a:p>
            <a:r>
              <a:rPr lang="en-US" sz="3200" dirty="0"/>
              <a:t>Far enemy: hate</a:t>
            </a:r>
          </a:p>
        </p:txBody>
      </p:sp>
      <p:sp>
        <p:nvSpPr>
          <p:cNvPr id="3" name="Textfeld 2">
            <a:extLst>
              <a:ext uri="{FF2B5EF4-FFF2-40B4-BE49-F238E27FC236}">
                <a16:creationId xmlns:a16="http://schemas.microsoft.com/office/drawing/2014/main" id="{5F17C366-6212-898F-0BAF-D0DA202108A4}"/>
              </a:ext>
            </a:extLst>
          </p:cNvPr>
          <p:cNvSpPr txBox="1"/>
          <p:nvPr/>
        </p:nvSpPr>
        <p:spPr>
          <a:xfrm>
            <a:off x="4559924" y="0"/>
            <a:ext cx="7632056" cy="5970865"/>
          </a:xfrm>
          <a:prstGeom prst="rect">
            <a:avLst/>
          </a:prstGeom>
          <a:noFill/>
        </p:spPr>
        <p:txBody>
          <a:bodyPr wrap="square" rtlCol="0">
            <a:spAutoFit/>
          </a:bodyPr>
          <a:lstStyle/>
          <a:p>
            <a:r>
              <a:rPr lang="de-DE" sz="2800" dirty="0" err="1">
                <a:solidFill>
                  <a:schemeClr val="bg1"/>
                </a:solidFill>
              </a:rPr>
              <a:t>If</a:t>
            </a:r>
            <a:r>
              <a:rPr lang="de-DE" sz="2800" dirty="0">
                <a:solidFill>
                  <a:schemeClr val="bg1"/>
                </a:solidFill>
              </a:rPr>
              <a:t> </a:t>
            </a:r>
            <a:r>
              <a:rPr lang="de-DE" sz="2800" dirty="0" err="1">
                <a:solidFill>
                  <a:schemeClr val="bg1"/>
                </a:solidFill>
              </a:rPr>
              <a:t>answer</a:t>
            </a:r>
            <a:r>
              <a:rPr lang="de-DE" sz="2800" dirty="0">
                <a:solidFill>
                  <a:schemeClr val="bg1"/>
                </a:solidFill>
              </a:rPr>
              <a:t> </a:t>
            </a:r>
            <a:r>
              <a:rPr lang="de-DE" sz="2800" dirty="0" err="1">
                <a:solidFill>
                  <a:schemeClr val="bg1"/>
                </a:solidFill>
              </a:rPr>
              <a:t>is</a:t>
            </a:r>
            <a:r>
              <a:rPr lang="de-DE" sz="2800" dirty="0">
                <a:solidFill>
                  <a:schemeClr val="bg1"/>
                </a:solidFill>
              </a:rPr>
              <a:t> NO</a:t>
            </a:r>
          </a:p>
          <a:p>
            <a:endParaRPr lang="de-DE" sz="2800" dirty="0">
              <a:solidFill>
                <a:schemeClr val="bg1"/>
              </a:solidFill>
            </a:endParaRPr>
          </a:p>
          <a:p>
            <a:pPr lvl="1"/>
            <a:r>
              <a:rPr lang="de-DE" sz="2800" dirty="0">
                <a:solidFill>
                  <a:schemeClr val="bg1"/>
                </a:solidFill>
                <a:sym typeface="Wingdings" panose="05000000000000000000" pitchFamily="2" charset="2"/>
              </a:rPr>
              <a:t></a:t>
            </a:r>
            <a:r>
              <a:rPr lang="de-DE" sz="2800" dirty="0">
                <a:solidFill>
                  <a:schemeClr val="bg1"/>
                </a:solidFill>
              </a:rPr>
              <a:t>Underlying </a:t>
            </a:r>
            <a:r>
              <a:rPr lang="de-DE" sz="2800" dirty="0" err="1">
                <a:solidFill>
                  <a:schemeClr val="bg1"/>
                </a:solidFill>
              </a:rPr>
              <a:t>insight</a:t>
            </a:r>
            <a:r>
              <a:rPr lang="de-DE" sz="2800" dirty="0">
                <a:solidFill>
                  <a:schemeClr val="bg1"/>
                </a:solidFill>
              </a:rPr>
              <a:t> </a:t>
            </a:r>
            <a:r>
              <a:rPr lang="de-DE" sz="2800" dirty="0">
                <a:solidFill>
                  <a:schemeClr val="bg1"/>
                </a:solidFill>
                <a:sym typeface="Wingdings" panose="05000000000000000000" pitchFamily="2" charset="2"/>
              </a:rPr>
              <a:t></a:t>
            </a:r>
            <a:endParaRPr lang="de-DE" sz="2800" dirty="0">
              <a:solidFill>
                <a:schemeClr val="bg1"/>
              </a:solidFill>
            </a:endParaRPr>
          </a:p>
          <a:p>
            <a:pPr lvl="1"/>
            <a:r>
              <a:rPr lang="de-DE" sz="2800" dirty="0" err="1">
                <a:solidFill>
                  <a:schemeClr val="bg1"/>
                </a:solidFill>
              </a:rPr>
              <a:t>Reluctance</a:t>
            </a:r>
            <a:r>
              <a:rPr lang="de-DE" sz="2800" dirty="0">
                <a:solidFill>
                  <a:schemeClr val="bg1"/>
                </a:solidFill>
              </a:rPr>
              <a:t> </a:t>
            </a:r>
            <a:r>
              <a:rPr lang="de-DE" sz="2800" dirty="0" err="1">
                <a:solidFill>
                  <a:schemeClr val="bg1"/>
                </a:solidFill>
              </a:rPr>
              <a:t>to</a:t>
            </a:r>
            <a:r>
              <a:rPr lang="de-DE" sz="2800" dirty="0">
                <a:solidFill>
                  <a:schemeClr val="bg1"/>
                </a:solidFill>
              </a:rPr>
              <a:t> follow </a:t>
            </a:r>
            <a:r>
              <a:rPr lang="de-DE" sz="2800" dirty="0" err="1">
                <a:solidFill>
                  <a:schemeClr val="bg1"/>
                </a:solidFill>
              </a:rPr>
              <a:t>through</a:t>
            </a:r>
            <a:r>
              <a:rPr lang="de-DE" sz="2800" dirty="0">
                <a:solidFill>
                  <a:schemeClr val="bg1"/>
                </a:solidFill>
              </a:rPr>
              <a:t> </a:t>
            </a:r>
            <a:r>
              <a:rPr lang="de-DE" sz="2800" dirty="0">
                <a:solidFill>
                  <a:schemeClr val="bg1"/>
                </a:solidFill>
                <a:sym typeface="Wingdings" panose="05000000000000000000" pitchFamily="2" charset="2"/>
              </a:rPr>
              <a:t></a:t>
            </a:r>
            <a:endParaRPr lang="de-DE" sz="2800" dirty="0">
              <a:solidFill>
                <a:schemeClr val="bg1"/>
              </a:solidFill>
            </a:endParaRPr>
          </a:p>
          <a:p>
            <a:pPr lvl="1"/>
            <a:r>
              <a:rPr lang="de-DE" sz="2800" dirty="0" err="1">
                <a:solidFill>
                  <a:schemeClr val="bg1"/>
                </a:solidFill>
              </a:rPr>
              <a:t>Initiate</a:t>
            </a:r>
            <a:r>
              <a:rPr lang="de-DE" sz="2800" dirty="0">
                <a:solidFill>
                  <a:schemeClr val="bg1"/>
                </a:solidFill>
              </a:rPr>
              <a:t> </a:t>
            </a:r>
            <a:r>
              <a:rPr lang="de-DE" sz="2800" dirty="0" err="1">
                <a:solidFill>
                  <a:schemeClr val="bg1"/>
                </a:solidFill>
              </a:rPr>
              <a:t>process</a:t>
            </a:r>
            <a:r>
              <a:rPr lang="de-DE" sz="2800" dirty="0">
                <a:solidFill>
                  <a:schemeClr val="bg1"/>
                </a:solidFill>
              </a:rPr>
              <a:t> </a:t>
            </a:r>
            <a:r>
              <a:rPr lang="de-DE" sz="2800" dirty="0" err="1">
                <a:solidFill>
                  <a:schemeClr val="bg1"/>
                </a:solidFill>
              </a:rPr>
              <a:t>of</a:t>
            </a:r>
            <a:r>
              <a:rPr lang="de-DE" sz="2800" dirty="0">
                <a:solidFill>
                  <a:schemeClr val="bg1"/>
                </a:solidFill>
              </a:rPr>
              <a:t> </a:t>
            </a:r>
            <a:r>
              <a:rPr lang="de-DE" sz="2800" dirty="0" err="1">
                <a:solidFill>
                  <a:schemeClr val="bg1"/>
                </a:solidFill>
              </a:rPr>
              <a:t>Letting</a:t>
            </a:r>
            <a:r>
              <a:rPr lang="de-DE" sz="2800" dirty="0">
                <a:solidFill>
                  <a:schemeClr val="bg1"/>
                </a:solidFill>
              </a:rPr>
              <a:t> </a:t>
            </a:r>
            <a:r>
              <a:rPr lang="de-DE" sz="2800" dirty="0" err="1">
                <a:solidFill>
                  <a:schemeClr val="bg1"/>
                </a:solidFill>
              </a:rPr>
              <a:t>go</a:t>
            </a:r>
            <a:endParaRPr lang="de-DE" sz="2800" dirty="0">
              <a:solidFill>
                <a:schemeClr val="bg1"/>
              </a:solidFill>
            </a:endParaRPr>
          </a:p>
          <a:p>
            <a:pPr lvl="1"/>
            <a:r>
              <a:rPr lang="de-DE" sz="2800" dirty="0">
                <a:solidFill>
                  <a:schemeClr val="bg1"/>
                </a:solidFill>
              </a:rPr>
              <a:t>or</a:t>
            </a:r>
          </a:p>
          <a:p>
            <a:pPr lvl="1"/>
            <a:r>
              <a:rPr lang="de-DE" sz="2800" dirty="0" err="1">
                <a:solidFill>
                  <a:schemeClr val="bg1"/>
                </a:solidFill>
              </a:rPr>
              <a:t>Arising</a:t>
            </a:r>
            <a:r>
              <a:rPr lang="de-DE" sz="2800" dirty="0">
                <a:solidFill>
                  <a:schemeClr val="bg1"/>
                </a:solidFill>
              </a:rPr>
              <a:t> </a:t>
            </a:r>
            <a:r>
              <a:rPr lang="de-DE" sz="2800" dirty="0" err="1">
                <a:solidFill>
                  <a:schemeClr val="bg1"/>
                </a:solidFill>
              </a:rPr>
              <a:t>curiosity</a:t>
            </a:r>
            <a:r>
              <a:rPr lang="de-DE" sz="2800" dirty="0">
                <a:solidFill>
                  <a:schemeClr val="bg1"/>
                </a:solidFill>
              </a:rPr>
              <a:t> </a:t>
            </a:r>
            <a:r>
              <a:rPr lang="de-DE" sz="2800" dirty="0" err="1">
                <a:solidFill>
                  <a:schemeClr val="bg1"/>
                </a:solidFill>
              </a:rPr>
              <a:t>of</a:t>
            </a:r>
            <a:r>
              <a:rPr lang="de-DE" sz="2800" dirty="0">
                <a:solidFill>
                  <a:schemeClr val="bg1"/>
                </a:solidFill>
              </a:rPr>
              <a:t> </a:t>
            </a:r>
            <a:r>
              <a:rPr lang="de-DE" sz="2800" dirty="0" err="1">
                <a:solidFill>
                  <a:schemeClr val="bg1"/>
                </a:solidFill>
              </a:rPr>
              <a:t>how</a:t>
            </a:r>
            <a:r>
              <a:rPr lang="de-DE" sz="2800" dirty="0">
                <a:solidFill>
                  <a:schemeClr val="bg1"/>
                </a:solidFill>
              </a:rPr>
              <a:t> </a:t>
            </a:r>
            <a:r>
              <a:rPr lang="de-DE" sz="2800" dirty="0" err="1">
                <a:solidFill>
                  <a:schemeClr val="bg1"/>
                </a:solidFill>
              </a:rPr>
              <a:t>to</a:t>
            </a:r>
            <a:r>
              <a:rPr lang="de-DE" sz="2800" dirty="0">
                <a:solidFill>
                  <a:schemeClr val="bg1"/>
                </a:solidFill>
              </a:rPr>
              <a:t> </a:t>
            </a:r>
            <a:r>
              <a:rPr lang="de-DE" sz="2800" dirty="0" err="1">
                <a:solidFill>
                  <a:schemeClr val="bg1"/>
                </a:solidFill>
              </a:rPr>
              <a:t>let</a:t>
            </a:r>
            <a:r>
              <a:rPr lang="de-DE" sz="2800" dirty="0">
                <a:solidFill>
                  <a:schemeClr val="bg1"/>
                </a:solidFill>
              </a:rPr>
              <a:t> </a:t>
            </a:r>
            <a:r>
              <a:rPr lang="de-DE" sz="2800" dirty="0" err="1">
                <a:solidFill>
                  <a:schemeClr val="bg1"/>
                </a:solidFill>
              </a:rPr>
              <a:t>go</a:t>
            </a:r>
            <a:r>
              <a:rPr lang="de-DE" sz="2800" dirty="0">
                <a:solidFill>
                  <a:schemeClr val="bg1"/>
                </a:solidFill>
              </a:rPr>
              <a:t> (not </a:t>
            </a:r>
            <a:r>
              <a:rPr lang="de-DE" sz="2800" dirty="0" err="1">
                <a:solidFill>
                  <a:schemeClr val="bg1"/>
                </a:solidFill>
              </a:rPr>
              <a:t>being</a:t>
            </a:r>
            <a:r>
              <a:rPr lang="de-DE" sz="2800" dirty="0">
                <a:solidFill>
                  <a:schemeClr val="bg1"/>
                </a:solidFill>
              </a:rPr>
              <a:t> </a:t>
            </a:r>
            <a:r>
              <a:rPr lang="de-DE" sz="2800" dirty="0" err="1">
                <a:solidFill>
                  <a:schemeClr val="bg1"/>
                </a:solidFill>
              </a:rPr>
              <a:t>held</a:t>
            </a:r>
            <a:r>
              <a:rPr lang="de-DE" sz="2800" dirty="0">
                <a:solidFill>
                  <a:schemeClr val="bg1"/>
                </a:solidFill>
              </a:rPr>
              <a:t> </a:t>
            </a:r>
            <a:r>
              <a:rPr lang="de-DE" sz="2800" dirty="0" err="1">
                <a:solidFill>
                  <a:schemeClr val="bg1"/>
                </a:solidFill>
              </a:rPr>
              <a:t>slave</a:t>
            </a:r>
            <a:r>
              <a:rPr lang="de-DE" sz="2800" dirty="0">
                <a:solidFill>
                  <a:schemeClr val="bg1"/>
                </a:solidFill>
              </a:rPr>
              <a:t> </a:t>
            </a:r>
            <a:r>
              <a:rPr lang="de-DE" sz="2800" dirty="0" err="1">
                <a:solidFill>
                  <a:schemeClr val="bg1"/>
                </a:solidFill>
              </a:rPr>
              <a:t>by</a:t>
            </a:r>
            <a:r>
              <a:rPr lang="de-DE" sz="2800" dirty="0">
                <a:solidFill>
                  <a:schemeClr val="bg1"/>
                </a:solidFill>
              </a:rPr>
              <a:t> </a:t>
            </a:r>
            <a:r>
              <a:rPr lang="de-DE" sz="2800" dirty="0" err="1">
                <a:solidFill>
                  <a:schemeClr val="bg1"/>
                </a:solidFill>
              </a:rPr>
              <a:t>it</a:t>
            </a:r>
            <a:r>
              <a:rPr lang="de-DE" sz="2800" dirty="0">
                <a:solidFill>
                  <a:schemeClr val="bg1"/>
                </a:solidFill>
              </a:rPr>
              <a:t> </a:t>
            </a:r>
            <a:r>
              <a:rPr lang="de-DE" sz="2800" dirty="0" err="1">
                <a:solidFill>
                  <a:schemeClr val="bg1"/>
                </a:solidFill>
              </a:rPr>
              <a:t>any</a:t>
            </a:r>
            <a:r>
              <a:rPr lang="de-DE" sz="2800" dirty="0">
                <a:solidFill>
                  <a:schemeClr val="bg1"/>
                </a:solidFill>
              </a:rPr>
              <a:t> </a:t>
            </a:r>
            <a:r>
              <a:rPr lang="de-DE" sz="2800" dirty="0" err="1">
                <a:solidFill>
                  <a:schemeClr val="bg1"/>
                </a:solidFill>
              </a:rPr>
              <a:t>longer</a:t>
            </a:r>
            <a:r>
              <a:rPr lang="de-DE" sz="2800" dirty="0">
                <a:solidFill>
                  <a:schemeClr val="bg1"/>
                </a:solidFill>
              </a:rPr>
              <a:t>)</a:t>
            </a:r>
          </a:p>
          <a:p>
            <a:pPr lvl="1"/>
            <a:endParaRPr lang="de-DE" sz="2800" dirty="0">
              <a:solidFill>
                <a:schemeClr val="bg1"/>
              </a:solidFill>
            </a:endParaRPr>
          </a:p>
          <a:p>
            <a:pPr marL="285750" indent="-285750">
              <a:buFont typeface="Wingdings" panose="05000000000000000000" pitchFamily="2" charset="2"/>
              <a:buChar char="à"/>
            </a:pPr>
            <a:r>
              <a:rPr lang="de-DE" sz="2800" dirty="0" err="1">
                <a:solidFill>
                  <a:schemeClr val="bg1"/>
                </a:solidFill>
                <a:sym typeface="Wingdings" panose="05000000000000000000" pitchFamily="2" charset="2"/>
              </a:rPr>
              <a:t>Reflections</a:t>
            </a:r>
            <a:r>
              <a:rPr lang="de-DE" sz="2800" dirty="0">
                <a:solidFill>
                  <a:schemeClr val="bg1"/>
                </a:solidFill>
                <a:sym typeface="Wingdings" panose="05000000000000000000" pitchFamily="2" charset="2"/>
              </a:rPr>
              <a:t> and </a:t>
            </a:r>
            <a:r>
              <a:rPr lang="de-DE" sz="2800" dirty="0" err="1">
                <a:solidFill>
                  <a:schemeClr val="bg1"/>
                </a:solidFill>
                <a:sym typeface="Wingdings" panose="05000000000000000000" pitchFamily="2" charset="2"/>
              </a:rPr>
              <a:t>recollections</a:t>
            </a:r>
            <a:r>
              <a:rPr lang="de-DE" sz="2800" dirty="0">
                <a:solidFill>
                  <a:schemeClr val="bg1"/>
                </a:solidFill>
                <a:sym typeface="Wingdings" panose="05000000000000000000" pitchFamily="2" charset="2"/>
              </a:rPr>
              <a:t> </a:t>
            </a:r>
            <a:r>
              <a:rPr lang="de-DE" sz="2800" dirty="0" err="1">
                <a:solidFill>
                  <a:schemeClr val="bg1"/>
                </a:solidFill>
                <a:sym typeface="Wingdings" panose="05000000000000000000" pitchFamily="2" charset="2"/>
              </a:rPr>
              <a:t>of</a:t>
            </a:r>
            <a:r>
              <a:rPr lang="de-DE" sz="2800" dirty="0">
                <a:solidFill>
                  <a:schemeClr val="bg1"/>
                </a:solidFill>
                <a:sym typeface="Wingdings" panose="05000000000000000000" pitchFamily="2" charset="2"/>
              </a:rPr>
              <a:t> </a:t>
            </a:r>
            <a:r>
              <a:rPr lang="de-DE" sz="2800" dirty="0" err="1">
                <a:solidFill>
                  <a:schemeClr val="bg1"/>
                </a:solidFill>
                <a:sym typeface="Wingdings" panose="05000000000000000000" pitchFamily="2" charset="2"/>
              </a:rPr>
              <a:t>the</a:t>
            </a:r>
            <a:r>
              <a:rPr lang="de-DE" sz="2800" dirty="0">
                <a:solidFill>
                  <a:schemeClr val="bg1"/>
                </a:solidFill>
                <a:sym typeface="Wingdings" panose="05000000000000000000" pitchFamily="2" charset="2"/>
              </a:rPr>
              <a:t> </a:t>
            </a:r>
            <a:r>
              <a:rPr lang="de-DE" sz="2800" u="sng" dirty="0" err="1">
                <a:solidFill>
                  <a:schemeClr val="bg1"/>
                </a:solidFill>
                <a:sym typeface="Wingdings" panose="05000000000000000000" pitchFamily="2" charset="2"/>
              </a:rPr>
              <a:t>demerits</a:t>
            </a:r>
            <a:r>
              <a:rPr lang="de-DE" sz="2800" dirty="0">
                <a:solidFill>
                  <a:schemeClr val="bg1"/>
                </a:solidFill>
                <a:sym typeface="Wingdings" panose="05000000000000000000" pitchFamily="2" charset="2"/>
              </a:rPr>
              <a:t> </a:t>
            </a:r>
            <a:r>
              <a:rPr lang="de-DE" sz="2800" dirty="0" err="1">
                <a:solidFill>
                  <a:schemeClr val="bg1"/>
                </a:solidFill>
                <a:sym typeface="Wingdings" panose="05000000000000000000" pitchFamily="2" charset="2"/>
              </a:rPr>
              <a:t>of</a:t>
            </a:r>
            <a:r>
              <a:rPr lang="de-DE" sz="2800" dirty="0">
                <a:solidFill>
                  <a:schemeClr val="bg1"/>
                </a:solidFill>
                <a:sym typeface="Wingdings" panose="05000000000000000000" pitchFamily="2" charset="2"/>
              </a:rPr>
              <a:t> </a:t>
            </a:r>
            <a:r>
              <a:rPr lang="de-DE" sz="2800" dirty="0" err="1">
                <a:solidFill>
                  <a:schemeClr val="bg1"/>
                </a:solidFill>
                <a:sym typeface="Wingdings" panose="05000000000000000000" pitchFamily="2" charset="2"/>
              </a:rPr>
              <a:t>the</a:t>
            </a:r>
            <a:r>
              <a:rPr lang="de-DE" sz="2800" dirty="0">
                <a:solidFill>
                  <a:schemeClr val="bg1"/>
                </a:solidFill>
                <a:sym typeface="Wingdings" panose="05000000000000000000" pitchFamily="2" charset="2"/>
              </a:rPr>
              <a:t> </a:t>
            </a:r>
            <a:r>
              <a:rPr lang="de-DE" sz="2800" u="sng" dirty="0" err="1">
                <a:solidFill>
                  <a:schemeClr val="bg1"/>
                </a:solidFill>
                <a:sym typeface="Wingdings" panose="05000000000000000000" pitchFamily="2" charset="2"/>
              </a:rPr>
              <a:t>unwholesome</a:t>
            </a:r>
            <a:r>
              <a:rPr lang="de-DE" sz="2800" dirty="0">
                <a:solidFill>
                  <a:schemeClr val="bg1"/>
                </a:solidFill>
                <a:sym typeface="Wingdings" panose="05000000000000000000" pitchFamily="2" charset="2"/>
              </a:rPr>
              <a:t> mental </a:t>
            </a:r>
            <a:r>
              <a:rPr lang="de-DE" sz="2800" dirty="0" err="1">
                <a:solidFill>
                  <a:schemeClr val="bg1"/>
                </a:solidFill>
                <a:sym typeface="Wingdings" panose="05000000000000000000" pitchFamily="2" charset="2"/>
              </a:rPr>
              <a:t>state</a:t>
            </a:r>
            <a:endParaRPr lang="de-DE" sz="2800" dirty="0">
              <a:solidFill>
                <a:schemeClr val="bg1"/>
              </a:solidFill>
              <a:sym typeface="Wingdings" panose="05000000000000000000" pitchFamily="2" charset="2"/>
            </a:endParaRPr>
          </a:p>
          <a:p>
            <a:pPr marL="285750" indent="-285750">
              <a:buFont typeface="Wingdings" panose="05000000000000000000" pitchFamily="2" charset="2"/>
              <a:buChar char="à"/>
            </a:pPr>
            <a:endParaRPr lang="de-DE" sz="2800" dirty="0">
              <a:solidFill>
                <a:schemeClr val="bg1"/>
              </a:solidFill>
              <a:sym typeface="Wingdings" panose="05000000000000000000" pitchFamily="2" charset="2"/>
            </a:endParaRPr>
          </a:p>
          <a:p>
            <a:pPr marL="285750" indent="-285750">
              <a:buFont typeface="Wingdings" panose="05000000000000000000" pitchFamily="2" charset="2"/>
              <a:buChar char="à"/>
            </a:pPr>
            <a:r>
              <a:rPr lang="de-DE" sz="2800" u="sng" dirty="0">
                <a:solidFill>
                  <a:schemeClr val="bg1"/>
                </a:solidFill>
                <a:sym typeface="Wingdings" panose="05000000000000000000" pitchFamily="2" charset="2"/>
              </a:rPr>
              <a:t>Wisdom </a:t>
            </a:r>
            <a:r>
              <a:rPr lang="de-DE" sz="2800" u="sng" dirty="0" err="1">
                <a:solidFill>
                  <a:schemeClr val="bg1"/>
                </a:solidFill>
                <a:sym typeface="Wingdings" panose="05000000000000000000" pitchFamily="2" charset="2"/>
              </a:rPr>
              <a:t>by</a:t>
            </a:r>
            <a:r>
              <a:rPr lang="de-DE" sz="2800" u="sng" dirty="0">
                <a:solidFill>
                  <a:schemeClr val="bg1"/>
                </a:solidFill>
                <a:sym typeface="Wingdings" panose="05000000000000000000" pitchFamily="2" charset="2"/>
              </a:rPr>
              <a:t> Insight </a:t>
            </a:r>
            <a:r>
              <a:rPr lang="de-DE" sz="2800" dirty="0">
                <a:solidFill>
                  <a:schemeClr val="bg1"/>
                </a:solidFill>
                <a:sym typeface="Wingdings" panose="05000000000000000000" pitchFamily="2" charset="2"/>
              </a:rPr>
              <a:t> POWER TO LET GO! </a:t>
            </a:r>
            <a:endParaRPr lang="de-DE" sz="2800" dirty="0">
              <a:solidFill>
                <a:schemeClr val="bg1"/>
              </a:solidFill>
            </a:endParaRPr>
          </a:p>
          <a:p>
            <a:pPr marL="742950" lvl="1"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38126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1E28BABE-0EBB-3B83-ED5A-0359783379EA}"/>
              </a:ext>
            </a:extLst>
          </p:cNvPr>
          <p:cNvPicPr>
            <a:picLocks noChangeAspect="1"/>
          </p:cNvPicPr>
          <p:nvPr/>
        </p:nvPicPr>
        <p:blipFill rotWithShape="1">
          <a:blip r:embed="rId3"/>
          <a:srcRect t="15730"/>
          <a:stretch/>
        </p:blipFill>
        <p:spPr>
          <a:xfrm>
            <a:off x="-4" y="10"/>
            <a:ext cx="12192000" cy="6857990"/>
          </a:xfrm>
          <a:prstGeom prst="rect">
            <a:avLst/>
          </a:prstGeom>
        </p:spPr>
      </p:pic>
      <p:sp>
        <p:nvSpPr>
          <p:cNvPr id="16" name="Rectangle 15">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DB860-8328-EBF9-30FF-DA0D71EA1888}"/>
              </a:ext>
            </a:extLst>
          </p:cNvPr>
          <p:cNvSpPr>
            <a:spLocks noGrp="1"/>
          </p:cNvSpPr>
          <p:nvPr>
            <p:ph type="title"/>
          </p:nvPr>
        </p:nvSpPr>
        <p:spPr>
          <a:xfrm>
            <a:off x="293554" y="292690"/>
            <a:ext cx="4357235" cy="4114800"/>
          </a:xfrm>
        </p:spPr>
        <p:txBody>
          <a:bodyPr vert="horz" lIns="91440" tIns="45720" rIns="91440" bIns="45720" rtlCol="0" anchor="t">
            <a:normAutofit/>
          </a:bodyPr>
          <a:lstStyle/>
          <a:p>
            <a:r>
              <a:rPr lang="en-US" dirty="0"/>
              <a:t>Summary of way for cultivating qualities </a:t>
            </a:r>
          </a:p>
        </p:txBody>
      </p:sp>
      <p:sp>
        <p:nvSpPr>
          <p:cNvPr id="4" name="Textfeld 3">
            <a:extLst>
              <a:ext uri="{FF2B5EF4-FFF2-40B4-BE49-F238E27FC236}">
                <a16:creationId xmlns:a16="http://schemas.microsoft.com/office/drawing/2014/main" id="{58BA7CF1-A175-E5BD-8DB8-8CD8C9F58A86}"/>
              </a:ext>
            </a:extLst>
          </p:cNvPr>
          <p:cNvSpPr txBox="1"/>
          <p:nvPr/>
        </p:nvSpPr>
        <p:spPr>
          <a:xfrm>
            <a:off x="3946967" y="451413"/>
            <a:ext cx="8245029" cy="5940088"/>
          </a:xfrm>
          <a:prstGeom prst="rect">
            <a:avLst/>
          </a:prstGeom>
          <a:noFill/>
        </p:spPr>
        <p:txBody>
          <a:bodyPr wrap="square" rtlCol="0">
            <a:spAutoFit/>
          </a:bodyPr>
          <a:lstStyle/>
          <a:p>
            <a:r>
              <a:rPr lang="en-US" b="1" dirty="0">
                <a:highlight>
                  <a:srgbClr val="C0C0C0"/>
                </a:highlight>
              </a:rPr>
              <a:t>1. </a:t>
            </a:r>
            <a:r>
              <a:rPr lang="en-US" sz="2000" dirty="0">
                <a:highlight>
                  <a:srgbClr val="C0C0C0"/>
                </a:highlight>
              </a:rPr>
              <a:t>reflecting or recollecting the merits or demerits of a quality and its counter force</a:t>
            </a:r>
          </a:p>
          <a:p>
            <a:r>
              <a:rPr lang="en-US" sz="2000" b="1" dirty="0">
                <a:highlight>
                  <a:srgbClr val="808080"/>
                </a:highlight>
              </a:rPr>
              <a:t>2. </a:t>
            </a:r>
            <a:r>
              <a:rPr lang="en-US" sz="2000" dirty="0">
                <a:highlight>
                  <a:srgbClr val="808080"/>
                </a:highlight>
              </a:rPr>
              <a:t>cultivating the quality through a formal (regular if possible) meditation practice (or similar methods for familiarization)</a:t>
            </a:r>
          </a:p>
          <a:p>
            <a:r>
              <a:rPr lang="en-US" sz="2000" b="1" dirty="0">
                <a:highlight>
                  <a:srgbClr val="C0C0C0"/>
                </a:highlight>
              </a:rPr>
              <a:t>3. </a:t>
            </a:r>
            <a:r>
              <a:rPr lang="en-US" sz="2000" dirty="0">
                <a:highlight>
                  <a:srgbClr val="C0C0C0"/>
                </a:highlight>
              </a:rPr>
              <a:t>applying the quality in daily life (setting specific aims where and when one wants to reactivate / train the quality)</a:t>
            </a:r>
          </a:p>
          <a:p>
            <a:r>
              <a:rPr lang="en-US" sz="2000" b="1" dirty="0">
                <a:highlight>
                  <a:srgbClr val="808080"/>
                </a:highlight>
              </a:rPr>
              <a:t>4. </a:t>
            </a:r>
            <a:r>
              <a:rPr lang="en-US" sz="2000" dirty="0">
                <a:highlight>
                  <a:srgbClr val="808080"/>
                </a:highlight>
              </a:rPr>
              <a:t>learning to detect the antagonistic force of the quality and then working skillfully with it in order to loosen its grip on oneself</a:t>
            </a:r>
          </a:p>
          <a:p>
            <a:r>
              <a:rPr lang="en-US" sz="2000" b="1" dirty="0">
                <a:highlight>
                  <a:srgbClr val="C0C0C0"/>
                </a:highlight>
              </a:rPr>
              <a:t>5. </a:t>
            </a:r>
            <a:r>
              <a:rPr lang="en-US" sz="2000" dirty="0">
                <a:highlight>
                  <a:srgbClr val="C0C0C0"/>
                </a:highlight>
              </a:rPr>
              <a:t>in the evening one could recapitulate the own training, rejoicing in where it worked, reconsidering why / where it didn’t work and forming a motivation to train again the next day. </a:t>
            </a:r>
          </a:p>
          <a:p>
            <a:r>
              <a:rPr lang="en-US" sz="2000" b="1" dirty="0">
                <a:highlight>
                  <a:srgbClr val="808080"/>
                </a:highlight>
              </a:rPr>
              <a:t>6. </a:t>
            </a:r>
            <a:r>
              <a:rPr lang="en-US" sz="2000" dirty="0">
                <a:highlight>
                  <a:srgbClr val="808080"/>
                </a:highlight>
              </a:rPr>
              <a:t>In the morning, while waking up, one could remember one’s training, make a strong determination to use the day to continue the training and one could make a dedication “May my training be successful and may this quality increase like the waxing moon – in myself and others. …”</a:t>
            </a:r>
          </a:p>
          <a:p>
            <a:endParaRPr lang="en-US" sz="2000" dirty="0">
              <a:highlight>
                <a:srgbClr val="C0C0C0"/>
              </a:highlight>
            </a:endParaRPr>
          </a:p>
          <a:p>
            <a:r>
              <a:rPr lang="en-US" sz="2000" dirty="0">
                <a:highlight>
                  <a:srgbClr val="C0C0C0"/>
                </a:highlight>
              </a:rPr>
              <a:t>Alternatively, journaling and other methods, like visualizations or role games etc. which are already used – for instance in gratitude trainings – can be used here too.</a:t>
            </a:r>
          </a:p>
        </p:txBody>
      </p:sp>
    </p:spTree>
    <p:extLst>
      <p:ext uri="{BB962C8B-B14F-4D97-AF65-F5344CB8AC3E}">
        <p14:creationId xmlns:p14="http://schemas.microsoft.com/office/powerpoint/2010/main" val="40506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2"/>
          <a:srcRect t="6483" b="9247"/>
          <a:stretch/>
        </p:blipFill>
        <p:spPr>
          <a:xfrm>
            <a:off x="20" y="-2"/>
            <a:ext cx="12191979" cy="6858001"/>
          </a:xfrm>
          <a:prstGeom prst="rect">
            <a:avLst/>
          </a:prstGeom>
        </p:spPr>
      </p:pic>
      <p:sp>
        <p:nvSpPr>
          <p:cNvPr id="18" name="Rectangle 1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47701" y="3500438"/>
            <a:ext cx="7505700" cy="1844376"/>
          </a:xfrm>
        </p:spPr>
        <p:txBody>
          <a:bodyPr vert="horz" lIns="91440" tIns="45720" rIns="91440" bIns="45720" rtlCol="0" anchor="b">
            <a:normAutofit/>
          </a:bodyPr>
          <a:lstStyle/>
          <a:p>
            <a:r>
              <a:rPr lang="en-US" sz="3200" dirty="0"/>
              <a:t>Four methods to deal with  “counter forces”</a:t>
            </a:r>
          </a:p>
        </p:txBody>
      </p:sp>
    </p:spTree>
    <p:extLst>
      <p:ext uri="{BB962C8B-B14F-4D97-AF65-F5344CB8AC3E}">
        <p14:creationId xmlns:p14="http://schemas.microsoft.com/office/powerpoint/2010/main" val="38790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3"/>
          <a:srcRect l="22311" r="18355"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52371" y="647701"/>
            <a:ext cx="4238748" cy="2371660"/>
          </a:xfrm>
        </p:spPr>
        <p:txBody>
          <a:bodyPr vert="horz" lIns="91440" tIns="45720" rIns="91440" bIns="45720" rtlCol="0" anchor="t">
            <a:normAutofit fontScale="90000"/>
          </a:bodyPr>
          <a:lstStyle/>
          <a:p>
            <a:r>
              <a:rPr lang="en-US" sz="3300" kern="1200" cap="all" spc="300" baseline="0" dirty="0">
                <a:highlight>
                  <a:srgbClr val="000000"/>
                </a:highlight>
                <a:latin typeface="+mj-lt"/>
                <a:ea typeface="+mj-ea"/>
                <a:cs typeface="+mj-cs"/>
              </a:rPr>
              <a:t>Deal with quality hindrances /</a:t>
            </a:r>
            <a:r>
              <a:rPr lang="en-US" sz="3300" kern="1200" cap="all" spc="300" dirty="0">
                <a:highlight>
                  <a:srgbClr val="000000"/>
                </a:highlight>
                <a:latin typeface="+mj-lt"/>
                <a:ea typeface="+mj-ea"/>
                <a:cs typeface="+mj-cs"/>
              </a:rPr>
              <a:t> destabilizing emotional states</a:t>
            </a:r>
            <a:endParaRPr lang="en-US" sz="3300"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330EA455-69E2-26EA-1605-7025BD91692C}"/>
              </a:ext>
            </a:extLst>
          </p:cNvPr>
          <p:cNvSpPr txBox="1"/>
          <p:nvPr/>
        </p:nvSpPr>
        <p:spPr>
          <a:xfrm>
            <a:off x="7119641" y="914400"/>
            <a:ext cx="4157958" cy="5029200"/>
          </a:xfrm>
          <a:prstGeom prst="rect">
            <a:avLst/>
          </a:prstGeom>
        </p:spPr>
        <p:txBody>
          <a:bodyPr vert="horz" lIns="91440" tIns="45720" rIns="91440" bIns="45720" rtlCol="0">
            <a:normAutofit/>
          </a:bodyPr>
          <a:lstStyle/>
          <a:p>
            <a:pPr marL="285750" indent="-285750">
              <a:lnSpc>
                <a:spcPct val="120000"/>
              </a:lnSpc>
              <a:spcAft>
                <a:spcPts val="600"/>
              </a:spcAft>
              <a:buClr>
                <a:schemeClr val="tx1"/>
              </a:buClr>
              <a:buSzPct val="75000"/>
              <a:buFont typeface="Arial" panose="020B0604020202020204" pitchFamily="34" charset="0"/>
              <a:buChar char="•"/>
            </a:pPr>
            <a:r>
              <a:rPr lang="en-US" dirty="0"/>
              <a:t>R.A.I.N. – Tara Brach</a:t>
            </a:r>
          </a:p>
          <a:p>
            <a:pPr marL="285750" indent="-285750">
              <a:lnSpc>
                <a:spcPct val="120000"/>
              </a:lnSpc>
              <a:spcAft>
                <a:spcPts val="600"/>
              </a:spcAft>
              <a:buClr>
                <a:schemeClr val="tx1"/>
              </a:buClr>
              <a:buSzPct val="75000"/>
              <a:buFont typeface="Arial" panose="020B0604020202020204" pitchFamily="34" charset="0"/>
              <a:buChar char="•"/>
            </a:pPr>
            <a:endParaRPr lang="en-US" dirty="0"/>
          </a:p>
          <a:p>
            <a:pPr marL="285750" indent="-285750">
              <a:lnSpc>
                <a:spcPct val="120000"/>
              </a:lnSpc>
              <a:spcAft>
                <a:spcPts val="600"/>
              </a:spcAft>
              <a:buClr>
                <a:schemeClr val="tx1"/>
              </a:buClr>
              <a:buSzPct val="75000"/>
              <a:buFont typeface="Arial" panose="020B0604020202020204" pitchFamily="34" charset="0"/>
              <a:buChar char="•"/>
            </a:pPr>
            <a:r>
              <a:rPr lang="en-US" dirty="0"/>
              <a:t>B.E.L.L.A. – Gil </a:t>
            </a:r>
            <a:r>
              <a:rPr lang="en-US" dirty="0" err="1"/>
              <a:t>Fronsdal</a:t>
            </a:r>
            <a:endParaRPr lang="en-US" dirty="0"/>
          </a:p>
          <a:p>
            <a:pPr marL="285750" indent="-285750">
              <a:lnSpc>
                <a:spcPct val="120000"/>
              </a:lnSpc>
              <a:spcAft>
                <a:spcPts val="600"/>
              </a:spcAft>
              <a:buClr>
                <a:schemeClr val="tx1"/>
              </a:buClr>
              <a:buSzPct val="75000"/>
              <a:buFont typeface="Arial" panose="020B0604020202020204" pitchFamily="34" charset="0"/>
              <a:buChar char="•"/>
            </a:pPr>
            <a:endParaRPr lang="en-US" dirty="0"/>
          </a:p>
          <a:p>
            <a:pPr marL="285750" indent="-285750">
              <a:lnSpc>
                <a:spcPct val="120000"/>
              </a:lnSpc>
              <a:spcAft>
                <a:spcPts val="600"/>
              </a:spcAft>
              <a:buClr>
                <a:schemeClr val="tx1"/>
              </a:buClr>
              <a:buSzPct val="75000"/>
              <a:buFont typeface="Arial" panose="020B0604020202020204" pitchFamily="34" charset="0"/>
              <a:buChar char="•"/>
            </a:pPr>
            <a:r>
              <a:rPr lang="en-US" dirty="0"/>
              <a:t>Self Compassion – Kristin Neff / Chris </a:t>
            </a:r>
            <a:r>
              <a:rPr lang="en-US" dirty="0" err="1"/>
              <a:t>Germer</a:t>
            </a:r>
            <a:endParaRPr lang="en-US" dirty="0"/>
          </a:p>
          <a:p>
            <a:pPr indent="-228600">
              <a:lnSpc>
                <a:spcPct val="120000"/>
              </a:lnSpc>
              <a:spcAft>
                <a:spcPts val="600"/>
              </a:spcAft>
              <a:buClr>
                <a:schemeClr val="tx1"/>
              </a:buClr>
              <a:buSzPct val="75000"/>
              <a:buFont typeface="Arial" panose="020B0604020202020204" pitchFamily="34" charset="0"/>
              <a:buChar char="•"/>
            </a:pPr>
            <a:endParaRPr lang="en-US" dirty="0"/>
          </a:p>
          <a:p>
            <a:pPr marL="285750" indent="-285750">
              <a:lnSpc>
                <a:spcPct val="120000"/>
              </a:lnSpc>
              <a:spcAft>
                <a:spcPts val="600"/>
              </a:spcAft>
              <a:buClr>
                <a:schemeClr val="tx1"/>
              </a:buClr>
              <a:buSzPct val="75000"/>
              <a:buFont typeface="Arial" panose="020B0604020202020204" pitchFamily="34" charset="0"/>
              <a:buChar char="•"/>
            </a:pPr>
            <a:r>
              <a:rPr lang="en-US" dirty="0"/>
              <a:t>Five Ways - </a:t>
            </a:r>
            <a:r>
              <a:rPr lang="en-US" dirty="0" err="1"/>
              <a:t>Tilmann</a:t>
            </a:r>
            <a:r>
              <a:rPr lang="en-US" dirty="0"/>
              <a:t> </a:t>
            </a:r>
            <a:r>
              <a:rPr lang="en-US" dirty="0" err="1"/>
              <a:t>Borghardt</a:t>
            </a:r>
            <a:r>
              <a:rPr lang="en-US" dirty="0"/>
              <a:t> &amp; Wolfgang Erhardt</a:t>
            </a:r>
          </a:p>
          <a:p>
            <a:pPr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790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3"/>
          <a:srcRect l="22311" r="18355"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sz="3300" kern="1200" cap="all" spc="300" baseline="0" dirty="0">
                <a:highlight>
                  <a:srgbClr val="000000"/>
                </a:highlight>
                <a:latin typeface="+mj-lt"/>
                <a:ea typeface="+mj-ea"/>
                <a:cs typeface="+mj-cs"/>
              </a:rPr>
              <a:t>R.A.I.N. </a:t>
            </a:r>
            <a:br>
              <a:rPr lang="en-US" sz="3300" kern="1200" cap="all" spc="300" baseline="0" dirty="0">
                <a:highlight>
                  <a:srgbClr val="000000"/>
                </a:highlight>
                <a:latin typeface="+mj-lt"/>
                <a:ea typeface="+mj-ea"/>
                <a:cs typeface="+mj-cs"/>
              </a:rPr>
            </a:br>
            <a:endParaRPr lang="en-US" sz="3300"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330EA455-69E2-26EA-1605-7025BD91692C}"/>
              </a:ext>
            </a:extLst>
          </p:cNvPr>
          <p:cNvSpPr txBox="1"/>
          <p:nvPr/>
        </p:nvSpPr>
        <p:spPr>
          <a:xfrm>
            <a:off x="7119641" y="914400"/>
            <a:ext cx="4157958" cy="5029200"/>
          </a:xfrm>
          <a:prstGeom prst="rect">
            <a:avLst/>
          </a:prstGeom>
        </p:spPr>
        <p:txBody>
          <a:bodyPr vert="horz" lIns="91440" tIns="45720" rIns="91440" bIns="45720" rtlCol="0">
            <a:normAutofit fontScale="92500"/>
          </a:bodyPr>
          <a:lstStyle/>
          <a:p>
            <a:pPr indent="-228600">
              <a:lnSpc>
                <a:spcPct val="120000"/>
              </a:lnSpc>
              <a:spcAft>
                <a:spcPts val="600"/>
              </a:spcAft>
              <a:buClr>
                <a:schemeClr val="tx1"/>
              </a:buClr>
              <a:buSzPct val="75000"/>
              <a:buFont typeface="Arial" panose="020B0604020202020204" pitchFamily="34" charset="0"/>
              <a:buChar char="•"/>
            </a:pPr>
            <a:r>
              <a:rPr lang="en-US" sz="2400" b="1" dirty="0"/>
              <a:t>R </a:t>
            </a:r>
            <a:r>
              <a:rPr lang="en-US" sz="2400" dirty="0" err="1"/>
              <a:t>ecognize</a:t>
            </a:r>
            <a:r>
              <a:rPr lang="en-US" sz="2400" dirty="0"/>
              <a:t> what is happening</a:t>
            </a:r>
          </a:p>
          <a:p>
            <a:pPr>
              <a:lnSpc>
                <a:spcPct val="120000"/>
              </a:lnSpc>
              <a:spcAft>
                <a:spcPts val="600"/>
              </a:spcAft>
              <a:buClr>
                <a:schemeClr val="tx1"/>
              </a:buClr>
              <a:buSzPct val="75000"/>
            </a:pPr>
            <a:endParaRPr lang="en-US" sz="2400" dirty="0"/>
          </a:p>
          <a:p>
            <a:pPr indent="-228600">
              <a:lnSpc>
                <a:spcPct val="120000"/>
              </a:lnSpc>
              <a:spcAft>
                <a:spcPts val="600"/>
              </a:spcAft>
              <a:buClr>
                <a:schemeClr val="tx1"/>
              </a:buClr>
              <a:buSzPct val="75000"/>
              <a:buFont typeface="Arial" panose="020B0604020202020204" pitchFamily="34" charset="0"/>
              <a:buChar char="•"/>
            </a:pPr>
            <a:r>
              <a:rPr lang="en-US" sz="2400" b="1" dirty="0"/>
              <a:t>A </a:t>
            </a:r>
            <a:r>
              <a:rPr lang="en-US" sz="2400" dirty="0" err="1"/>
              <a:t>llow</a:t>
            </a:r>
            <a:r>
              <a:rPr lang="en-US" sz="2400" dirty="0"/>
              <a:t> the experience to be there, just as it is</a:t>
            </a:r>
          </a:p>
          <a:p>
            <a:pPr>
              <a:lnSpc>
                <a:spcPct val="120000"/>
              </a:lnSpc>
              <a:spcAft>
                <a:spcPts val="600"/>
              </a:spcAft>
              <a:buClr>
                <a:schemeClr val="tx1"/>
              </a:buClr>
              <a:buSzPct val="75000"/>
            </a:pPr>
            <a:endParaRPr lang="en-US" sz="2400" dirty="0"/>
          </a:p>
          <a:p>
            <a:pPr indent="-228600">
              <a:lnSpc>
                <a:spcPct val="120000"/>
              </a:lnSpc>
              <a:spcAft>
                <a:spcPts val="600"/>
              </a:spcAft>
              <a:buClr>
                <a:schemeClr val="tx1"/>
              </a:buClr>
              <a:buSzPct val="75000"/>
              <a:buFont typeface="Arial" panose="020B0604020202020204" pitchFamily="34" charset="0"/>
              <a:buChar char="•"/>
            </a:pPr>
            <a:r>
              <a:rPr lang="en-US" sz="2400" b="1" dirty="0"/>
              <a:t>I </a:t>
            </a:r>
            <a:r>
              <a:rPr lang="en-US" sz="2400" dirty="0" err="1"/>
              <a:t>nvestigate</a:t>
            </a:r>
            <a:r>
              <a:rPr lang="en-US" sz="2400" dirty="0"/>
              <a:t> with interest and care</a:t>
            </a:r>
          </a:p>
          <a:p>
            <a:pPr>
              <a:lnSpc>
                <a:spcPct val="120000"/>
              </a:lnSpc>
              <a:spcAft>
                <a:spcPts val="600"/>
              </a:spcAft>
              <a:buClr>
                <a:schemeClr val="tx1"/>
              </a:buClr>
              <a:buSzPct val="75000"/>
            </a:pPr>
            <a:endParaRPr lang="en-US" sz="2400" dirty="0"/>
          </a:p>
          <a:p>
            <a:pPr indent="-228600">
              <a:lnSpc>
                <a:spcPct val="120000"/>
              </a:lnSpc>
              <a:spcAft>
                <a:spcPts val="600"/>
              </a:spcAft>
              <a:buClr>
                <a:schemeClr val="tx1"/>
              </a:buClr>
              <a:buSzPct val="75000"/>
              <a:buFont typeface="Arial" panose="020B0604020202020204" pitchFamily="34" charset="0"/>
              <a:buChar char="•"/>
            </a:pPr>
            <a:r>
              <a:rPr lang="en-US" sz="2400" b="1" dirty="0"/>
              <a:t>N </a:t>
            </a:r>
            <a:r>
              <a:rPr lang="en-US" sz="2400" dirty="0" err="1"/>
              <a:t>urture</a:t>
            </a:r>
            <a:r>
              <a:rPr lang="en-US" sz="2400" dirty="0"/>
              <a:t> with self-compassion  (alternatively non-identification)</a:t>
            </a:r>
          </a:p>
          <a:p>
            <a:pPr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38578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2"/>
          <a:srcRect l="22311" r="18355"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sz="3300" dirty="0"/>
              <a:t>B</a:t>
            </a:r>
            <a:r>
              <a:rPr lang="en-US" sz="3300" kern="1200" cap="all" spc="300" baseline="0" dirty="0">
                <a:highlight>
                  <a:srgbClr val="000000"/>
                </a:highlight>
                <a:latin typeface="+mj-lt"/>
                <a:ea typeface="+mj-ea"/>
                <a:cs typeface="+mj-cs"/>
              </a:rPr>
              <a:t>.E.L.L.A. </a:t>
            </a:r>
            <a:br>
              <a:rPr lang="en-US" sz="3300" kern="1200" cap="all" spc="300" baseline="0" dirty="0">
                <a:highlight>
                  <a:srgbClr val="000000"/>
                </a:highlight>
                <a:latin typeface="+mj-lt"/>
                <a:ea typeface="+mj-ea"/>
                <a:cs typeface="+mj-cs"/>
              </a:rPr>
            </a:br>
            <a:endParaRPr lang="en-US" sz="3300"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330EA455-69E2-26EA-1605-7025BD91692C}"/>
              </a:ext>
            </a:extLst>
          </p:cNvPr>
          <p:cNvSpPr txBox="1"/>
          <p:nvPr/>
        </p:nvSpPr>
        <p:spPr>
          <a:xfrm>
            <a:off x="7119641" y="914400"/>
            <a:ext cx="4157958" cy="5029200"/>
          </a:xfrm>
          <a:prstGeom prst="rect">
            <a:avLst/>
          </a:prstGeom>
        </p:spPr>
        <p:txBody>
          <a:bodyPr vert="horz" lIns="91440" tIns="45720" rIns="91440" bIns="45720" rtlCol="0">
            <a:normAutofit/>
          </a:bodyPr>
          <a:lstStyle/>
          <a:p>
            <a:pPr indent="-228600">
              <a:lnSpc>
                <a:spcPct val="120000"/>
              </a:lnSpc>
              <a:spcAft>
                <a:spcPts val="600"/>
              </a:spcAft>
              <a:buClr>
                <a:schemeClr val="tx1"/>
              </a:buClr>
              <a:buSzPct val="75000"/>
              <a:buFont typeface="Arial" panose="020B0604020202020204" pitchFamily="34" charset="0"/>
              <a:buChar char="•"/>
            </a:pPr>
            <a:r>
              <a:rPr lang="en-US" sz="2400" b="1" dirty="0"/>
              <a:t>B </a:t>
            </a:r>
            <a:r>
              <a:rPr lang="en-US" sz="2400" dirty="0"/>
              <a:t>e with it (not acting on it, not reacting to it)</a:t>
            </a:r>
          </a:p>
          <a:p>
            <a:pPr indent="-228600">
              <a:lnSpc>
                <a:spcPct val="120000"/>
              </a:lnSpc>
              <a:spcAft>
                <a:spcPts val="600"/>
              </a:spcAft>
              <a:buClr>
                <a:schemeClr val="tx1"/>
              </a:buClr>
              <a:buSzPct val="75000"/>
              <a:buFont typeface="Arial" panose="020B0604020202020204" pitchFamily="34" charset="0"/>
              <a:buChar char="•"/>
            </a:pPr>
            <a:r>
              <a:rPr lang="en-US" sz="2400" b="1" dirty="0"/>
              <a:t>E </a:t>
            </a:r>
            <a:r>
              <a:rPr lang="en-US" sz="2400" dirty="0" err="1"/>
              <a:t>xamine</a:t>
            </a:r>
            <a:r>
              <a:rPr lang="en-US" sz="2400" dirty="0"/>
              <a:t> (conditions that caused its arising and its dissolving)</a:t>
            </a:r>
          </a:p>
          <a:p>
            <a:pPr indent="-228600">
              <a:lnSpc>
                <a:spcPct val="120000"/>
              </a:lnSpc>
              <a:spcAft>
                <a:spcPts val="600"/>
              </a:spcAft>
              <a:buClr>
                <a:schemeClr val="tx1"/>
              </a:buClr>
              <a:buSzPct val="75000"/>
              <a:buFont typeface="Arial" panose="020B0604020202020204" pitchFamily="34" charset="0"/>
              <a:buChar char="•"/>
            </a:pPr>
            <a:r>
              <a:rPr lang="en-US" sz="2400" b="1" dirty="0"/>
              <a:t>L </a:t>
            </a:r>
            <a:r>
              <a:rPr lang="en-US" sz="2400" dirty="0" err="1"/>
              <a:t>essen</a:t>
            </a:r>
            <a:r>
              <a:rPr lang="en-US" sz="2400" dirty="0"/>
              <a:t> (the grip of it, soften the tension)</a:t>
            </a:r>
          </a:p>
          <a:p>
            <a:pPr indent="-228600">
              <a:lnSpc>
                <a:spcPct val="120000"/>
              </a:lnSpc>
              <a:spcAft>
                <a:spcPts val="600"/>
              </a:spcAft>
              <a:buClr>
                <a:schemeClr val="tx1"/>
              </a:buClr>
              <a:buSzPct val="75000"/>
              <a:buFont typeface="Arial" panose="020B0604020202020204" pitchFamily="34" charset="0"/>
              <a:buChar char="•"/>
            </a:pPr>
            <a:r>
              <a:rPr lang="en-US" sz="2400" b="1" dirty="0"/>
              <a:t>L </a:t>
            </a:r>
            <a:r>
              <a:rPr lang="en-US" sz="2400" dirty="0"/>
              <a:t>et go</a:t>
            </a:r>
          </a:p>
          <a:p>
            <a:pPr indent="-228600">
              <a:lnSpc>
                <a:spcPct val="120000"/>
              </a:lnSpc>
              <a:spcAft>
                <a:spcPts val="600"/>
              </a:spcAft>
              <a:buClr>
                <a:schemeClr val="tx1"/>
              </a:buClr>
              <a:buSzPct val="75000"/>
              <a:buFont typeface="Arial" panose="020B0604020202020204" pitchFamily="34" charset="0"/>
              <a:buChar char="•"/>
            </a:pPr>
            <a:r>
              <a:rPr lang="en-US" sz="2400" b="1" dirty="0"/>
              <a:t>A </a:t>
            </a:r>
            <a:r>
              <a:rPr lang="en-US" sz="2400" dirty="0" err="1"/>
              <a:t>ppreciate</a:t>
            </a:r>
            <a:endParaRPr lang="en-US" sz="2400" dirty="0"/>
          </a:p>
          <a:p>
            <a:pPr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17941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2"/>
          <a:srcRect l="22311" r="18355"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sz="3300" dirty="0"/>
              <a:t>Self-compassion</a:t>
            </a:r>
            <a:r>
              <a:rPr lang="en-US" sz="3300" kern="1200" cap="all" spc="300" baseline="0" dirty="0">
                <a:highlight>
                  <a:srgbClr val="000000"/>
                </a:highlight>
                <a:latin typeface="+mj-lt"/>
                <a:ea typeface="+mj-ea"/>
                <a:cs typeface="+mj-cs"/>
              </a:rPr>
              <a:t> </a:t>
            </a:r>
            <a:br>
              <a:rPr lang="en-US" sz="3300" kern="1200" cap="all" spc="300" baseline="0" dirty="0">
                <a:highlight>
                  <a:srgbClr val="000000"/>
                </a:highlight>
                <a:latin typeface="+mj-lt"/>
                <a:ea typeface="+mj-ea"/>
                <a:cs typeface="+mj-cs"/>
              </a:rPr>
            </a:br>
            <a:endParaRPr lang="en-US" sz="3300"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330EA455-69E2-26EA-1605-7025BD91692C}"/>
              </a:ext>
            </a:extLst>
          </p:cNvPr>
          <p:cNvSpPr txBox="1"/>
          <p:nvPr/>
        </p:nvSpPr>
        <p:spPr>
          <a:xfrm>
            <a:off x="7119641" y="914400"/>
            <a:ext cx="4157958" cy="5029200"/>
          </a:xfrm>
          <a:prstGeom prst="rect">
            <a:avLst/>
          </a:prstGeom>
        </p:spPr>
        <p:txBody>
          <a:bodyPr vert="horz" lIns="91440" tIns="45720" rIns="91440" bIns="45720" rtlCol="0">
            <a:normAutofit lnSpcReduction="10000"/>
          </a:bodyPr>
          <a:lstStyle/>
          <a:p>
            <a:pPr>
              <a:lnSpc>
                <a:spcPct val="120000"/>
              </a:lnSpc>
              <a:spcAft>
                <a:spcPts val="600"/>
              </a:spcAft>
              <a:buClr>
                <a:schemeClr val="tx1"/>
              </a:buClr>
              <a:buSzPct val="75000"/>
            </a:pPr>
            <a:r>
              <a:rPr lang="en-US" sz="2400" b="1" dirty="0"/>
              <a:t>Neff:</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This is a moment of suffering</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Suffering is a part of life</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May I be kind to myself in this moment</a:t>
            </a:r>
          </a:p>
          <a:p>
            <a:pPr>
              <a:lnSpc>
                <a:spcPct val="120000"/>
              </a:lnSpc>
              <a:spcAft>
                <a:spcPts val="600"/>
              </a:spcAft>
              <a:buClr>
                <a:schemeClr val="tx1"/>
              </a:buClr>
              <a:buSzPct val="75000"/>
            </a:pPr>
            <a:r>
              <a:rPr lang="en-US" sz="2400" b="1" dirty="0" err="1"/>
              <a:t>Germer</a:t>
            </a:r>
            <a:r>
              <a:rPr lang="en-US" sz="2400" b="1" dirty="0"/>
              <a:t>:</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The sympathetic gaze</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The compassionate touch</a:t>
            </a:r>
          </a:p>
          <a:p>
            <a:pPr marL="342900" indent="-342900">
              <a:lnSpc>
                <a:spcPct val="120000"/>
              </a:lnSpc>
              <a:spcAft>
                <a:spcPts val="600"/>
              </a:spcAft>
              <a:buClr>
                <a:schemeClr val="tx1"/>
              </a:buClr>
              <a:buSzPct val="75000"/>
              <a:buFont typeface="Arial" panose="020B0604020202020204" pitchFamily="34" charset="0"/>
              <a:buChar char="•"/>
            </a:pPr>
            <a:r>
              <a:rPr lang="en-US" sz="2400" b="1" dirty="0"/>
              <a:t>Compassionate words</a:t>
            </a:r>
          </a:p>
          <a:p>
            <a:pPr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3826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4E9D0945-BBD2-B8F7-5FB8-04F355E4BFDB}"/>
              </a:ext>
            </a:extLst>
          </p:cNvPr>
          <p:cNvPicPr>
            <a:picLocks noChangeAspect="1"/>
          </p:cNvPicPr>
          <p:nvPr/>
        </p:nvPicPr>
        <p:blipFill rotWithShape="1">
          <a:blip r:embed="rId2"/>
          <a:srcRect l="22311" r="18355" b="-1"/>
          <a:stretch/>
        </p:blipFill>
        <p:spPr>
          <a:xfrm>
            <a:off x="20" y="10"/>
            <a:ext cx="6095980" cy="6857990"/>
          </a:xfrm>
          <a:prstGeom prst="rect">
            <a:avLst/>
          </a:prstGeom>
        </p:spPr>
      </p:pic>
      <p:sp>
        <p:nvSpPr>
          <p:cNvPr id="2" name="Titel 1">
            <a:extLst>
              <a:ext uri="{FF2B5EF4-FFF2-40B4-BE49-F238E27FC236}">
                <a16:creationId xmlns:a16="http://schemas.microsoft.com/office/drawing/2014/main" id="{9D519025-438F-DF7F-E950-05616A0F5BD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sz="3300" dirty="0"/>
              <a:t>Five ways</a:t>
            </a:r>
            <a:r>
              <a:rPr lang="en-US" sz="3300" kern="1200" cap="all" spc="300" baseline="0" dirty="0">
                <a:highlight>
                  <a:srgbClr val="000000"/>
                </a:highlight>
                <a:latin typeface="+mj-lt"/>
                <a:ea typeface="+mj-ea"/>
                <a:cs typeface="+mj-cs"/>
              </a:rPr>
              <a:t> </a:t>
            </a:r>
            <a:br>
              <a:rPr lang="en-US" sz="3300" kern="1200" cap="all" spc="300" baseline="0" dirty="0">
                <a:highlight>
                  <a:srgbClr val="000000"/>
                </a:highlight>
                <a:latin typeface="+mj-lt"/>
                <a:ea typeface="+mj-ea"/>
                <a:cs typeface="+mj-cs"/>
              </a:rPr>
            </a:br>
            <a:endParaRPr lang="en-US" sz="3300"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330EA455-69E2-26EA-1605-7025BD91692C}"/>
              </a:ext>
            </a:extLst>
          </p:cNvPr>
          <p:cNvSpPr txBox="1"/>
          <p:nvPr/>
        </p:nvSpPr>
        <p:spPr>
          <a:xfrm>
            <a:off x="7119641" y="914400"/>
            <a:ext cx="4157958" cy="5029200"/>
          </a:xfrm>
          <a:prstGeom prst="rect">
            <a:avLst/>
          </a:prstGeom>
        </p:spPr>
        <p:txBody>
          <a:bodyPr vert="horz" lIns="91440" tIns="45720" rIns="91440" bIns="45720" rtlCol="0">
            <a:normAutofit fontScale="92500" lnSpcReduction="20000"/>
          </a:bodyPr>
          <a:lstStyle/>
          <a:p>
            <a:pPr marL="457200" indent="-457200">
              <a:lnSpc>
                <a:spcPct val="120000"/>
              </a:lnSpc>
              <a:spcAft>
                <a:spcPts val="600"/>
              </a:spcAft>
              <a:buClr>
                <a:schemeClr val="tx1"/>
              </a:buClr>
              <a:buSzPct val="75000"/>
              <a:buFont typeface="+mj-lt"/>
              <a:buAutoNum type="arabicPeriod"/>
            </a:pPr>
            <a:r>
              <a:rPr lang="en-US" sz="2400" b="1" dirty="0"/>
              <a:t>pause mindfully in the emotion*</a:t>
            </a:r>
          </a:p>
          <a:p>
            <a:pPr marL="457200" indent="-457200">
              <a:lnSpc>
                <a:spcPct val="120000"/>
              </a:lnSpc>
              <a:spcAft>
                <a:spcPts val="600"/>
              </a:spcAft>
              <a:buClr>
                <a:schemeClr val="tx1"/>
              </a:buClr>
              <a:buSzPct val="75000"/>
              <a:buFont typeface="+mj-lt"/>
              <a:buAutoNum type="arabicPeriod"/>
            </a:pPr>
            <a:r>
              <a:rPr lang="en-US" sz="2400" b="1" dirty="0"/>
              <a:t>use appropriate tools</a:t>
            </a:r>
          </a:p>
          <a:p>
            <a:pPr marL="457200" indent="-457200">
              <a:lnSpc>
                <a:spcPct val="120000"/>
              </a:lnSpc>
              <a:spcAft>
                <a:spcPts val="600"/>
              </a:spcAft>
              <a:buClr>
                <a:schemeClr val="tx1"/>
              </a:buClr>
              <a:buSzPct val="75000"/>
              <a:buFont typeface="+mj-lt"/>
              <a:buAutoNum type="arabicPeriod"/>
            </a:pPr>
            <a:r>
              <a:rPr lang="en-US" sz="2400" b="1" dirty="0"/>
              <a:t>take a different view of the emotion </a:t>
            </a:r>
          </a:p>
          <a:p>
            <a:pPr marL="457200" indent="-457200">
              <a:lnSpc>
                <a:spcPct val="120000"/>
              </a:lnSpc>
              <a:spcAft>
                <a:spcPts val="600"/>
              </a:spcAft>
              <a:buClr>
                <a:schemeClr val="tx1"/>
              </a:buClr>
              <a:buSzPct val="75000"/>
              <a:buFont typeface="+mj-lt"/>
              <a:buAutoNum type="arabicPeriod"/>
            </a:pPr>
            <a:r>
              <a:rPr lang="en-US" sz="2400" b="1" dirty="0" err="1"/>
              <a:t>recognise</a:t>
            </a:r>
            <a:r>
              <a:rPr lang="en-US" sz="2400" b="1" dirty="0"/>
              <a:t> the actual nature of the emotion</a:t>
            </a:r>
          </a:p>
          <a:p>
            <a:pPr marL="457200" indent="-457200">
              <a:lnSpc>
                <a:spcPct val="120000"/>
              </a:lnSpc>
              <a:spcAft>
                <a:spcPts val="600"/>
              </a:spcAft>
              <a:buClr>
                <a:schemeClr val="tx1"/>
              </a:buClr>
              <a:buSzPct val="75000"/>
              <a:buFont typeface="+mj-lt"/>
              <a:buAutoNum type="arabicPeriod"/>
            </a:pPr>
            <a:r>
              <a:rPr lang="en-US" sz="2400" b="1" dirty="0"/>
              <a:t>use stressful emotions as a pathway</a:t>
            </a:r>
          </a:p>
          <a:p>
            <a:pPr marL="457200" indent="-457200">
              <a:lnSpc>
                <a:spcPct val="120000"/>
              </a:lnSpc>
              <a:spcAft>
                <a:spcPts val="600"/>
              </a:spcAft>
              <a:buClr>
                <a:schemeClr val="tx1"/>
              </a:buClr>
              <a:buSzPct val="75000"/>
              <a:buFont typeface="+mj-lt"/>
              <a:buAutoNum type="arabicPeriod"/>
            </a:pPr>
            <a:endParaRPr lang="en-US" sz="2400" b="1" dirty="0"/>
          </a:p>
          <a:p>
            <a:pPr>
              <a:lnSpc>
                <a:spcPct val="120000"/>
              </a:lnSpc>
              <a:spcAft>
                <a:spcPts val="600"/>
              </a:spcAft>
              <a:buClr>
                <a:schemeClr val="tx1"/>
              </a:buClr>
              <a:buSzPct val="75000"/>
            </a:pPr>
            <a:r>
              <a:rPr lang="en-US" sz="2400" b="1" dirty="0"/>
              <a:t>* find a space between the emotion and the response</a:t>
            </a:r>
          </a:p>
          <a:p>
            <a:pPr indent="-22860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302322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flanze, die aus einem Betonriss wächst">
            <a:extLst>
              <a:ext uri="{FF2B5EF4-FFF2-40B4-BE49-F238E27FC236}">
                <a16:creationId xmlns:a16="http://schemas.microsoft.com/office/drawing/2014/main" id="{83F09285-E76B-2C4A-ADAC-E1713DC4741C}"/>
              </a:ext>
            </a:extLst>
          </p:cNvPr>
          <p:cNvPicPr>
            <a:picLocks noChangeAspect="1"/>
          </p:cNvPicPr>
          <p:nvPr/>
        </p:nvPicPr>
        <p:blipFill rotWithShape="1">
          <a:blip r:embed="rId3"/>
          <a:srcRect t="15730"/>
          <a:stretch/>
        </p:blipFill>
        <p:spPr>
          <a:xfrm>
            <a:off x="-4" y="10"/>
            <a:ext cx="12192000" cy="6857990"/>
          </a:xfrm>
          <a:prstGeom prst="rect">
            <a:avLst/>
          </a:prstGeom>
        </p:spPr>
      </p:pic>
      <p:sp>
        <p:nvSpPr>
          <p:cNvPr id="11" name="Rectangle 10">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A74251-833F-205B-A8E2-632F0AFAF313}"/>
              </a:ext>
            </a:extLst>
          </p:cNvPr>
          <p:cNvSpPr>
            <a:spLocks noGrp="1"/>
          </p:cNvSpPr>
          <p:nvPr>
            <p:ph type="title"/>
          </p:nvPr>
        </p:nvSpPr>
        <p:spPr>
          <a:xfrm>
            <a:off x="652370" y="647700"/>
            <a:ext cx="4357235" cy="4114800"/>
          </a:xfrm>
        </p:spPr>
        <p:txBody>
          <a:bodyPr vert="horz" lIns="91440" tIns="45720" rIns="91440" bIns="45720" rtlCol="0" anchor="t">
            <a:normAutofit/>
          </a:bodyPr>
          <a:lstStyle/>
          <a:p>
            <a:r>
              <a:rPr lang="en-US" dirty="0"/>
              <a:t>CULTIVATING INNER STRENGHS in a children mindfulness </a:t>
            </a:r>
            <a:r>
              <a:rPr lang="en-US" dirty="0" err="1"/>
              <a:t>prorgamm</a:t>
            </a:r>
            <a:endParaRPr lang="en-US" dirty="0"/>
          </a:p>
        </p:txBody>
      </p:sp>
    </p:spTree>
    <p:extLst>
      <p:ext uri="{BB962C8B-B14F-4D97-AF65-F5344CB8AC3E}">
        <p14:creationId xmlns:p14="http://schemas.microsoft.com/office/powerpoint/2010/main" val="18141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3CBBAA-1432-4756-B092-466C8F4C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t="6341" b="9389"/>
          <a:stretch/>
        </p:blipFill>
        <p:spPr>
          <a:xfrm>
            <a:off x="20" y="-2"/>
            <a:ext cx="12191979" cy="6858001"/>
          </a:xfrm>
          <a:prstGeom prst="rect">
            <a:avLst/>
          </a:prstGeom>
        </p:spPr>
      </p:pic>
      <p:sp>
        <p:nvSpPr>
          <p:cNvPr id="18" name="Rectangle 1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50544"/>
            <a:ext cx="12192000" cy="3607457"/>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481342" y="3963426"/>
            <a:ext cx="7505700" cy="1844376"/>
          </a:xfrm>
        </p:spPr>
        <p:txBody>
          <a:bodyPr vert="horz" lIns="91440" tIns="45720" rIns="91440" bIns="45720" rtlCol="0" anchor="b">
            <a:normAutofit/>
          </a:bodyPr>
          <a:lstStyle/>
          <a:p>
            <a:r>
              <a:rPr lang="en-US" sz="3200" dirty="0"/>
              <a:t>Buddhist psychology</a:t>
            </a:r>
          </a:p>
        </p:txBody>
      </p:sp>
    </p:spTree>
    <p:extLst>
      <p:ext uri="{BB962C8B-B14F-4D97-AF65-F5344CB8AC3E}">
        <p14:creationId xmlns:p14="http://schemas.microsoft.com/office/powerpoint/2010/main" val="23666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g multi-coloured ribbons is fluttering in the wind">
            <a:extLst>
              <a:ext uri="{FF2B5EF4-FFF2-40B4-BE49-F238E27FC236}">
                <a16:creationId xmlns:a16="http://schemas.microsoft.com/office/drawing/2014/main" id="{060F6560-141E-8F6C-9E9A-7AD752D3E941}"/>
              </a:ext>
            </a:extLst>
          </p:cNvPr>
          <p:cNvPicPr>
            <a:picLocks noChangeAspect="1"/>
          </p:cNvPicPr>
          <p:nvPr/>
        </p:nvPicPr>
        <p:blipFill rotWithShape="1">
          <a:blip r:embed="rId3"/>
          <a:srcRect t="8558" b="7172"/>
          <a:stretch/>
        </p:blipFill>
        <p:spPr>
          <a:xfrm>
            <a:off x="20" y="-2"/>
            <a:ext cx="12191979" cy="6858001"/>
          </a:xfrm>
          <a:prstGeom prst="rect">
            <a:avLst/>
          </a:prstGeom>
        </p:spPr>
      </p:pic>
      <p:sp>
        <p:nvSpPr>
          <p:cNvPr id="18" name="Rectangle 1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265714"/>
            <a:ext cx="12192002" cy="3592285"/>
          </a:xfrm>
          <a:prstGeom prst="rect">
            <a:avLst/>
          </a:prstGeom>
          <a:gradFill>
            <a:gsLst>
              <a:gs pos="0">
                <a:srgbClr val="000000">
                  <a:alpha val="0"/>
                </a:srgbClr>
              </a:gs>
              <a:gs pos="84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DB2577-8E2A-7106-439C-C29993C30089}"/>
              </a:ext>
            </a:extLst>
          </p:cNvPr>
          <p:cNvSpPr>
            <a:spLocks noGrp="1"/>
          </p:cNvSpPr>
          <p:nvPr>
            <p:ph type="title"/>
          </p:nvPr>
        </p:nvSpPr>
        <p:spPr>
          <a:xfrm>
            <a:off x="6096000" y="647700"/>
            <a:ext cx="5448300" cy="3099547"/>
          </a:xfrm>
        </p:spPr>
        <p:txBody>
          <a:bodyPr vert="horz" lIns="91440" tIns="45720" rIns="91440" bIns="45720" rtlCol="0" anchor="t">
            <a:normAutofit/>
          </a:bodyPr>
          <a:lstStyle/>
          <a:p>
            <a:pPr algn="r"/>
            <a:r>
              <a:rPr lang="en-US" dirty="0"/>
              <a:t>happiness</a:t>
            </a:r>
            <a:endParaRPr lang="en-US"/>
          </a:p>
        </p:txBody>
      </p:sp>
      <p:sp>
        <p:nvSpPr>
          <p:cNvPr id="4" name="Textfeld 3">
            <a:extLst>
              <a:ext uri="{FF2B5EF4-FFF2-40B4-BE49-F238E27FC236}">
                <a16:creationId xmlns:a16="http://schemas.microsoft.com/office/drawing/2014/main" id="{B0D82F3D-3DB3-F7E4-B54F-DBD30FD09594}"/>
              </a:ext>
            </a:extLst>
          </p:cNvPr>
          <p:cNvSpPr txBox="1"/>
          <p:nvPr/>
        </p:nvSpPr>
        <p:spPr>
          <a:xfrm>
            <a:off x="1297858" y="2182761"/>
            <a:ext cx="10246443" cy="3798939"/>
          </a:xfrm>
          <a:prstGeom prst="rect">
            <a:avLst/>
          </a:prstGeom>
        </p:spPr>
        <p:txBody>
          <a:bodyPr vert="horz" lIns="91440" tIns="45720" rIns="91440" bIns="45720" rtlCol="0">
            <a:normAutofit fontScale="92500" lnSpcReduction="20000"/>
          </a:bodyPr>
          <a:lstStyle/>
          <a:p>
            <a:pPr algn="r">
              <a:lnSpc>
                <a:spcPct val="110000"/>
              </a:lnSpc>
              <a:spcBef>
                <a:spcPts val="1000"/>
              </a:spcBef>
              <a:buClr>
                <a:schemeClr val="tx1"/>
              </a:buClr>
              <a:buSzPct val="75000"/>
            </a:pPr>
            <a:r>
              <a:rPr lang="en-US" sz="4800" b="1" dirty="0">
                <a:ln w="6350">
                  <a:solidFill>
                    <a:schemeClr val="accent2"/>
                  </a:solidFill>
                  <a:prstDash val="solid"/>
                </a:ln>
                <a:solidFill>
                  <a:schemeClr val="bg1"/>
                </a:solidFill>
                <a:effectLst>
                  <a:outerShdw blurRad="38100" dist="38100" dir="2700000" algn="tl">
                    <a:srgbClr val="000000">
                      <a:alpha val="43137"/>
                    </a:srgbClr>
                  </a:outerShdw>
                </a:effectLst>
              </a:rPr>
              <a:t>After all happiness is a question of </a:t>
            </a:r>
            <a:r>
              <a:rPr lang="en-US" sz="4800" b="1" u="sng" dirty="0">
                <a:ln w="6350">
                  <a:solidFill>
                    <a:schemeClr val="accent2"/>
                  </a:solidFill>
                  <a:prstDash val="solid"/>
                </a:ln>
                <a:solidFill>
                  <a:schemeClr val="bg1"/>
                </a:solidFill>
                <a:effectLst>
                  <a:outerShdw blurRad="38100" dist="38100" dir="2700000" algn="tl">
                    <a:srgbClr val="000000">
                      <a:alpha val="43137"/>
                    </a:srgbClr>
                  </a:outerShdw>
                </a:effectLst>
              </a:rPr>
              <a:t>choice </a:t>
            </a:r>
            <a:r>
              <a:rPr lang="en-US" sz="4800" b="1" dirty="0">
                <a:ln w="6350">
                  <a:solidFill>
                    <a:schemeClr val="accent2"/>
                  </a:solidFill>
                  <a:prstDash val="solid"/>
                </a:ln>
                <a:solidFill>
                  <a:schemeClr val="bg1"/>
                </a:solidFill>
                <a:effectLst>
                  <a:outerShdw blurRad="38100" dist="38100" dir="2700000" algn="tl">
                    <a:srgbClr val="000000">
                      <a:alpha val="43137"/>
                    </a:srgbClr>
                  </a:outerShdw>
                </a:effectLst>
              </a:rPr>
              <a:t>between the discomfort to become aware of ones </a:t>
            </a:r>
            <a:r>
              <a:rPr lang="en-US" sz="4800" b="1" dirty="0" err="1">
                <a:ln w="6350">
                  <a:solidFill>
                    <a:schemeClr val="accent2"/>
                  </a:solidFill>
                  <a:prstDash val="solid"/>
                </a:ln>
                <a:solidFill>
                  <a:schemeClr val="bg1"/>
                </a:solidFill>
                <a:effectLst>
                  <a:outerShdw blurRad="38100" dist="38100" dir="2700000" algn="tl">
                    <a:srgbClr val="000000">
                      <a:alpha val="43137"/>
                    </a:srgbClr>
                  </a:outerShdw>
                </a:effectLst>
              </a:rPr>
              <a:t>onwn</a:t>
            </a:r>
            <a:r>
              <a:rPr lang="en-US" sz="4800" b="1" dirty="0">
                <a:ln w="6350">
                  <a:solidFill>
                    <a:schemeClr val="accent2"/>
                  </a:solidFill>
                  <a:prstDash val="solid"/>
                </a:ln>
                <a:solidFill>
                  <a:schemeClr val="bg1"/>
                </a:solidFill>
                <a:effectLst>
                  <a:outerShdw blurRad="38100" dist="38100" dir="2700000" algn="tl">
                    <a:srgbClr val="000000">
                      <a:alpha val="43137"/>
                    </a:srgbClr>
                  </a:outerShdw>
                </a:effectLst>
              </a:rPr>
              <a:t> mental afflictions and the discomfort to be controlled by those afflictions</a:t>
            </a:r>
          </a:p>
          <a:p>
            <a:pPr algn="r">
              <a:lnSpc>
                <a:spcPct val="110000"/>
              </a:lnSpc>
              <a:spcBef>
                <a:spcPts val="1000"/>
              </a:spcBef>
              <a:buClr>
                <a:schemeClr val="tx1"/>
              </a:buClr>
              <a:buSzPct val="75000"/>
            </a:pPr>
            <a:r>
              <a:rPr lang="en-US" sz="2400" b="1" i="1" dirty="0">
                <a:solidFill>
                  <a:srgbClr val="FFFFFF"/>
                </a:solidFill>
              </a:rPr>
              <a:t>(</a:t>
            </a:r>
            <a:r>
              <a:rPr lang="en-US" sz="2400" b="1" i="1" dirty="0" err="1">
                <a:solidFill>
                  <a:srgbClr val="FFFFFF"/>
                </a:solidFill>
              </a:rPr>
              <a:t>Yongey</a:t>
            </a:r>
            <a:r>
              <a:rPr lang="en-US" sz="2400" b="1" i="1" dirty="0">
                <a:solidFill>
                  <a:srgbClr val="FFFFFF"/>
                </a:solidFill>
              </a:rPr>
              <a:t> </a:t>
            </a:r>
            <a:r>
              <a:rPr lang="en-US" sz="2400" b="1" i="1" dirty="0" err="1">
                <a:solidFill>
                  <a:srgbClr val="FFFFFF"/>
                </a:solidFill>
              </a:rPr>
              <a:t>Mingyur</a:t>
            </a:r>
            <a:r>
              <a:rPr lang="en-US" sz="2400" b="1" i="1" dirty="0">
                <a:solidFill>
                  <a:srgbClr val="FFFFFF"/>
                </a:solidFill>
              </a:rPr>
              <a:t> Rinpoche)</a:t>
            </a:r>
            <a:r>
              <a:rPr lang="en-US" sz="3600" b="1" dirty="0">
                <a:solidFill>
                  <a:srgbClr val="FFFFFF"/>
                </a:solidFill>
              </a:rPr>
              <a:t> </a:t>
            </a:r>
          </a:p>
        </p:txBody>
      </p:sp>
    </p:spTree>
    <p:extLst>
      <p:ext uri="{BB962C8B-B14F-4D97-AF65-F5344CB8AC3E}">
        <p14:creationId xmlns:p14="http://schemas.microsoft.com/office/powerpoint/2010/main" val="13546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g multi-coloured ribbons is fluttering in the wind">
            <a:extLst>
              <a:ext uri="{FF2B5EF4-FFF2-40B4-BE49-F238E27FC236}">
                <a16:creationId xmlns:a16="http://schemas.microsoft.com/office/drawing/2014/main" id="{060F6560-141E-8F6C-9E9A-7AD752D3E941}"/>
              </a:ext>
            </a:extLst>
          </p:cNvPr>
          <p:cNvPicPr>
            <a:picLocks noChangeAspect="1"/>
          </p:cNvPicPr>
          <p:nvPr/>
        </p:nvPicPr>
        <p:blipFill rotWithShape="1">
          <a:blip r:embed="rId3"/>
          <a:srcRect t="8558" b="7172"/>
          <a:stretch/>
        </p:blipFill>
        <p:spPr>
          <a:xfrm>
            <a:off x="20" y="-2"/>
            <a:ext cx="12191979" cy="6858001"/>
          </a:xfrm>
          <a:prstGeom prst="rect">
            <a:avLst/>
          </a:prstGeom>
        </p:spPr>
      </p:pic>
      <p:sp>
        <p:nvSpPr>
          <p:cNvPr id="18" name="Rectangle 1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265714"/>
            <a:ext cx="12192002" cy="3592285"/>
          </a:xfrm>
          <a:prstGeom prst="rect">
            <a:avLst/>
          </a:prstGeom>
          <a:gradFill>
            <a:gsLst>
              <a:gs pos="0">
                <a:srgbClr val="000000">
                  <a:alpha val="0"/>
                </a:srgbClr>
              </a:gs>
              <a:gs pos="84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DB2577-8E2A-7106-439C-C29993C30089}"/>
              </a:ext>
            </a:extLst>
          </p:cNvPr>
          <p:cNvSpPr>
            <a:spLocks noGrp="1"/>
          </p:cNvSpPr>
          <p:nvPr>
            <p:ph type="title"/>
          </p:nvPr>
        </p:nvSpPr>
        <p:spPr>
          <a:xfrm>
            <a:off x="6096000" y="647700"/>
            <a:ext cx="5448300" cy="3099547"/>
          </a:xfrm>
        </p:spPr>
        <p:txBody>
          <a:bodyPr vert="horz" lIns="91440" tIns="45720" rIns="91440" bIns="45720" rtlCol="0" anchor="t">
            <a:normAutofit/>
          </a:bodyPr>
          <a:lstStyle/>
          <a:p>
            <a:pPr algn="r"/>
            <a:r>
              <a:rPr lang="en-US" dirty="0"/>
              <a:t>THE SPACE</a:t>
            </a:r>
          </a:p>
        </p:txBody>
      </p:sp>
      <p:sp>
        <p:nvSpPr>
          <p:cNvPr id="4" name="Textfeld 3">
            <a:extLst>
              <a:ext uri="{FF2B5EF4-FFF2-40B4-BE49-F238E27FC236}">
                <a16:creationId xmlns:a16="http://schemas.microsoft.com/office/drawing/2014/main" id="{B0D82F3D-3DB3-F7E4-B54F-DBD30FD09594}"/>
              </a:ext>
            </a:extLst>
          </p:cNvPr>
          <p:cNvSpPr txBox="1"/>
          <p:nvPr/>
        </p:nvSpPr>
        <p:spPr>
          <a:xfrm>
            <a:off x="1297858" y="2182761"/>
            <a:ext cx="10246443" cy="3798939"/>
          </a:xfrm>
          <a:prstGeom prst="rect">
            <a:avLst/>
          </a:prstGeom>
        </p:spPr>
        <p:txBody>
          <a:bodyPr vert="horz" lIns="91440" tIns="45720" rIns="91440" bIns="45720" rtlCol="0">
            <a:normAutofit fontScale="92500"/>
          </a:bodyPr>
          <a:lstStyle/>
          <a:p>
            <a:pPr algn="r">
              <a:lnSpc>
                <a:spcPct val="110000"/>
              </a:lnSpc>
              <a:spcBef>
                <a:spcPts val="1000"/>
              </a:spcBef>
              <a:buClr>
                <a:schemeClr val="tx1"/>
              </a:buClr>
              <a:buSzPct val="75000"/>
            </a:pPr>
            <a:r>
              <a:rPr lang="en-US" sz="4800" b="1" dirty="0">
                <a:ln w="6350">
                  <a:solidFill>
                    <a:schemeClr val="accent2"/>
                  </a:solidFill>
                  <a:prstDash val="solid"/>
                </a:ln>
                <a:solidFill>
                  <a:schemeClr val="bg1"/>
                </a:solidFill>
                <a:effectLst>
                  <a:outerShdw blurRad="38100" dist="38100" dir="2700000" algn="tl">
                    <a:srgbClr val="000000">
                      <a:alpha val="43137"/>
                    </a:srgbClr>
                  </a:outerShdw>
                </a:effectLst>
              </a:rPr>
              <a:t>“There is a space between stimulus and reaction. In this space lies our power to choose our reaction. In our reaction lies our development and our freedom.” </a:t>
            </a:r>
          </a:p>
          <a:p>
            <a:pPr algn="r">
              <a:lnSpc>
                <a:spcPct val="110000"/>
              </a:lnSpc>
              <a:spcBef>
                <a:spcPts val="1000"/>
              </a:spcBef>
              <a:buClr>
                <a:schemeClr val="tx1"/>
              </a:buClr>
              <a:buSzPct val="75000"/>
            </a:pPr>
            <a:r>
              <a:rPr lang="en-US" sz="2400" b="1" i="1" dirty="0">
                <a:solidFill>
                  <a:srgbClr val="FFFFFF"/>
                </a:solidFill>
              </a:rPr>
              <a:t>(Viktor Frankl)</a:t>
            </a:r>
            <a:r>
              <a:rPr lang="en-US" sz="3600" b="1" dirty="0">
                <a:solidFill>
                  <a:srgbClr val="FFFFFF"/>
                </a:solidFill>
              </a:rPr>
              <a:t> </a:t>
            </a:r>
          </a:p>
        </p:txBody>
      </p:sp>
    </p:spTree>
    <p:extLst>
      <p:ext uri="{BB962C8B-B14F-4D97-AF65-F5344CB8AC3E}">
        <p14:creationId xmlns:p14="http://schemas.microsoft.com/office/powerpoint/2010/main" val="319096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5887" r="3477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Mind is </a:t>
            </a:r>
            <a:r>
              <a:rPr lang="en-US" kern="1200" cap="all" spc="300" baseline="0" dirty="0" err="1">
                <a:highlight>
                  <a:srgbClr val="000000"/>
                </a:highlight>
                <a:latin typeface="+mj-lt"/>
                <a:ea typeface="+mj-ea"/>
                <a:cs typeface="+mj-cs"/>
              </a:rPr>
              <a:t>formost</a:t>
            </a:r>
            <a:endParaRPr lang="en-US"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92F893E4-6DC0-DD96-1199-6FAE1BF07A08}"/>
              </a:ext>
            </a:extLst>
          </p:cNvPr>
          <p:cNvSpPr txBox="1"/>
          <p:nvPr/>
        </p:nvSpPr>
        <p:spPr>
          <a:xfrm>
            <a:off x="6620719" y="150471"/>
            <a:ext cx="5999524" cy="6857990"/>
          </a:xfrm>
          <a:prstGeom prst="rect">
            <a:avLst/>
          </a:prstGeom>
        </p:spPr>
        <p:txBody>
          <a:bodyPr vert="horz" lIns="91440" tIns="45720" rIns="91440" bIns="45720" rtlCol="0">
            <a:normAutofit/>
          </a:bodyPr>
          <a:lstStyle/>
          <a:p>
            <a:pPr>
              <a:lnSpc>
                <a:spcPct val="120000"/>
              </a:lnSpc>
              <a:spcAft>
                <a:spcPts val="600"/>
              </a:spcAft>
              <a:buClr>
                <a:schemeClr val="tx1"/>
              </a:buClr>
              <a:buSzPct val="75000"/>
            </a:pPr>
            <a:r>
              <a:rPr lang="en-US" sz="2400" b="1" dirty="0"/>
              <a:t>The Mind perceives and shapes </a:t>
            </a:r>
          </a:p>
          <a:p>
            <a:pPr marL="285750" indent="-228600">
              <a:lnSpc>
                <a:spcPct val="120000"/>
              </a:lnSpc>
              <a:spcAft>
                <a:spcPts val="600"/>
              </a:spcAft>
              <a:buClr>
                <a:schemeClr val="tx1"/>
              </a:buClr>
              <a:buSzPct val="75000"/>
              <a:buFont typeface="Arial" panose="020B0604020202020204" pitchFamily="34" charset="0"/>
              <a:buChar char="•"/>
            </a:pPr>
            <a:r>
              <a:rPr lang="en-US" sz="2400" dirty="0"/>
              <a:t>what we are</a:t>
            </a:r>
          </a:p>
          <a:p>
            <a:pPr marL="285750" indent="-228600">
              <a:lnSpc>
                <a:spcPct val="120000"/>
              </a:lnSpc>
              <a:spcAft>
                <a:spcPts val="600"/>
              </a:spcAft>
              <a:buClr>
                <a:schemeClr val="tx1"/>
              </a:buClr>
              <a:buSzPct val="75000"/>
              <a:buFont typeface="Arial" panose="020B0604020202020204" pitchFamily="34" charset="0"/>
              <a:buChar char="•"/>
            </a:pPr>
            <a:r>
              <a:rPr lang="en-US" sz="2400" dirty="0"/>
              <a:t>what and how we experience</a:t>
            </a:r>
          </a:p>
          <a:p>
            <a:pPr marL="285750" indent="-228600">
              <a:lnSpc>
                <a:spcPct val="120000"/>
              </a:lnSpc>
              <a:spcAft>
                <a:spcPts val="600"/>
              </a:spcAft>
              <a:buClr>
                <a:schemeClr val="tx1"/>
              </a:buClr>
              <a:buSzPct val="75000"/>
              <a:buFont typeface="Arial" panose="020B0604020202020204" pitchFamily="34" charset="0"/>
              <a:buChar char="•"/>
            </a:pPr>
            <a:r>
              <a:rPr lang="en-US" sz="2400" dirty="0"/>
              <a:t>the world we perceive and respond to  </a:t>
            </a:r>
          </a:p>
          <a:p>
            <a:pPr marL="57150">
              <a:lnSpc>
                <a:spcPct val="120000"/>
              </a:lnSpc>
              <a:spcAft>
                <a:spcPts val="600"/>
              </a:spcAft>
              <a:buClr>
                <a:schemeClr val="tx1"/>
              </a:buClr>
              <a:buSzPct val="75000"/>
            </a:pPr>
            <a:endParaRPr lang="en-US" sz="2400" dirty="0"/>
          </a:p>
          <a:p>
            <a:pPr marL="57150">
              <a:lnSpc>
                <a:spcPct val="120000"/>
              </a:lnSpc>
              <a:spcAft>
                <a:spcPts val="600"/>
              </a:spcAft>
              <a:buClr>
                <a:schemeClr val="tx1"/>
              </a:buClr>
              <a:buSzPct val="75000"/>
            </a:pPr>
            <a:r>
              <a:rPr lang="en-US" sz="2400" dirty="0"/>
              <a:t>You need a  </a:t>
            </a:r>
            <a:r>
              <a:rPr lang="en-US" sz="2400" b="1" dirty="0"/>
              <a:t>mind</a:t>
            </a:r>
            <a:r>
              <a:rPr lang="en-US" sz="2400" dirty="0"/>
              <a:t> to</a:t>
            </a:r>
          </a:p>
          <a:p>
            <a:pPr marL="342900" indent="-285750">
              <a:lnSpc>
                <a:spcPct val="120000"/>
              </a:lnSpc>
              <a:spcAft>
                <a:spcPts val="600"/>
              </a:spcAft>
              <a:buClr>
                <a:schemeClr val="tx1"/>
              </a:buClr>
              <a:buSzPct val="75000"/>
              <a:buFont typeface="Arial" panose="020B0604020202020204" pitchFamily="34" charset="0"/>
              <a:buChar char="•"/>
            </a:pPr>
            <a:r>
              <a:rPr lang="en-US" sz="2400" dirty="0"/>
              <a:t>Think of a house</a:t>
            </a:r>
          </a:p>
          <a:p>
            <a:pPr marL="342900" indent="-285750">
              <a:lnSpc>
                <a:spcPct val="120000"/>
              </a:lnSpc>
              <a:spcAft>
                <a:spcPts val="600"/>
              </a:spcAft>
              <a:buClr>
                <a:schemeClr val="tx1"/>
              </a:buClr>
              <a:buSzPct val="75000"/>
              <a:buFont typeface="Arial" panose="020B0604020202020204" pitchFamily="34" charset="0"/>
              <a:buChar char="•"/>
            </a:pPr>
            <a:r>
              <a:rPr lang="en-US" sz="2400" dirty="0"/>
              <a:t>Visually see a house</a:t>
            </a:r>
          </a:p>
          <a:p>
            <a:pPr marL="342900" indent="-285750">
              <a:lnSpc>
                <a:spcPct val="120000"/>
              </a:lnSpc>
              <a:spcAft>
                <a:spcPts val="600"/>
              </a:spcAft>
              <a:buClr>
                <a:schemeClr val="tx1"/>
              </a:buClr>
              <a:buSzPct val="75000"/>
              <a:buFont typeface="Arial" panose="020B0604020202020204" pitchFamily="34" charset="0"/>
              <a:buChar char="•"/>
            </a:pPr>
            <a:r>
              <a:rPr lang="en-US" sz="2400" dirty="0"/>
              <a:t>Distinguish it (own or other)</a:t>
            </a:r>
          </a:p>
          <a:p>
            <a:pPr marL="342900" indent="-285750">
              <a:lnSpc>
                <a:spcPct val="120000"/>
              </a:lnSpc>
              <a:spcAft>
                <a:spcPts val="600"/>
              </a:spcAft>
              <a:buClr>
                <a:schemeClr val="tx1"/>
              </a:buClr>
              <a:buSzPct val="75000"/>
              <a:buFont typeface="Arial" panose="020B0604020202020204" pitchFamily="34" charset="0"/>
              <a:buChar char="•"/>
            </a:pPr>
            <a:r>
              <a:rPr lang="en-US" sz="2400" dirty="0"/>
              <a:t>Name it a house</a:t>
            </a:r>
          </a:p>
          <a:p>
            <a:pPr marL="342900" indent="-285750">
              <a:lnSpc>
                <a:spcPct val="120000"/>
              </a:lnSpc>
              <a:spcAft>
                <a:spcPts val="600"/>
              </a:spcAft>
              <a:buClr>
                <a:schemeClr val="tx1"/>
              </a:buClr>
              <a:buSzPct val="75000"/>
              <a:buFont typeface="Arial" panose="020B0604020202020204" pitchFamily="34" charset="0"/>
              <a:buChar char="•"/>
            </a:pPr>
            <a:r>
              <a:rPr lang="en-US" sz="2400" dirty="0"/>
              <a:t>Create a house</a:t>
            </a:r>
          </a:p>
          <a:p>
            <a:pPr marL="342900" indent="-285750">
              <a:lnSpc>
                <a:spcPct val="120000"/>
              </a:lnSpc>
              <a:spcAft>
                <a:spcPts val="600"/>
              </a:spcAft>
              <a:buClr>
                <a:schemeClr val="tx1"/>
              </a:buClr>
              <a:buSzPct val="75000"/>
              <a:buFont typeface="Arial" panose="020B0604020202020204" pitchFamily="34" charset="0"/>
              <a:buChar char="•"/>
            </a:pPr>
            <a:r>
              <a:rPr lang="en-US" sz="2400" dirty="0"/>
              <a:t>Maintain a house</a:t>
            </a:r>
          </a:p>
          <a:p>
            <a:pPr marL="342900" indent="-285750">
              <a:lnSpc>
                <a:spcPct val="120000"/>
              </a:lnSpc>
              <a:spcAft>
                <a:spcPts val="600"/>
              </a:spcAft>
              <a:buClr>
                <a:schemeClr val="tx1"/>
              </a:buClr>
              <a:buSzPct val="75000"/>
              <a:buFont typeface="Arial" panose="020B0604020202020204" pitchFamily="34" charset="0"/>
              <a:buChar char="•"/>
            </a:pPr>
            <a:r>
              <a:rPr lang="en-US" sz="2400" dirty="0"/>
              <a:t>Feel how you feel in the house</a:t>
            </a:r>
          </a:p>
          <a:p>
            <a:pPr marL="342900" indent="-28575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28573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5887" r="3477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Mind is </a:t>
            </a:r>
            <a:r>
              <a:rPr lang="en-US" kern="1200" cap="all" spc="300" baseline="0" dirty="0" err="1">
                <a:highlight>
                  <a:srgbClr val="000000"/>
                </a:highlight>
                <a:latin typeface="+mj-lt"/>
                <a:ea typeface="+mj-ea"/>
                <a:cs typeface="+mj-cs"/>
              </a:rPr>
              <a:t>formost</a:t>
            </a:r>
            <a:endParaRPr lang="en-US" kern="1200" cap="all" spc="300" baseline="0" dirty="0">
              <a:highlight>
                <a:srgbClr val="000000"/>
              </a:highlight>
              <a:latin typeface="+mj-lt"/>
              <a:ea typeface="+mj-ea"/>
              <a:cs typeface="+mj-cs"/>
            </a:endParaRPr>
          </a:p>
        </p:txBody>
      </p:sp>
      <p:sp>
        <p:nvSpPr>
          <p:cNvPr id="3" name="Textfeld 2">
            <a:extLst>
              <a:ext uri="{FF2B5EF4-FFF2-40B4-BE49-F238E27FC236}">
                <a16:creationId xmlns:a16="http://schemas.microsoft.com/office/drawing/2014/main" id="{92F893E4-6DC0-DD96-1199-6FAE1BF07A08}"/>
              </a:ext>
            </a:extLst>
          </p:cNvPr>
          <p:cNvSpPr txBox="1"/>
          <p:nvPr/>
        </p:nvSpPr>
        <p:spPr>
          <a:xfrm>
            <a:off x="6470247" y="335666"/>
            <a:ext cx="5544273" cy="6776977"/>
          </a:xfrm>
          <a:prstGeom prst="rect">
            <a:avLst/>
          </a:prstGeom>
        </p:spPr>
        <p:txBody>
          <a:bodyPr vert="horz" lIns="91440" tIns="45720" rIns="91440" bIns="45720" rtlCol="0">
            <a:normAutofit fontScale="92500" lnSpcReduction="20000"/>
          </a:bodyPr>
          <a:lstStyle/>
          <a:p>
            <a:pPr>
              <a:lnSpc>
                <a:spcPct val="120000"/>
              </a:lnSpc>
              <a:spcAft>
                <a:spcPts val="600"/>
              </a:spcAft>
              <a:buClr>
                <a:schemeClr val="tx1"/>
              </a:buClr>
              <a:buSzPct val="75000"/>
            </a:pPr>
            <a:r>
              <a:rPr lang="en-US" sz="2800" b="1" dirty="0"/>
              <a:t>What CAN and CAN’T be controlled </a:t>
            </a:r>
          </a:p>
          <a:p>
            <a:pPr marL="285750" indent="-228600">
              <a:lnSpc>
                <a:spcPct val="120000"/>
              </a:lnSpc>
              <a:spcAft>
                <a:spcPts val="600"/>
              </a:spcAft>
              <a:buClr>
                <a:schemeClr val="tx1"/>
              </a:buClr>
              <a:buSzPct val="75000"/>
              <a:buFont typeface="Arial" panose="020B0604020202020204" pitchFamily="34" charset="0"/>
              <a:buChar char="•"/>
            </a:pPr>
            <a:r>
              <a:rPr lang="en-US" sz="2800" dirty="0"/>
              <a:t>Events outside a person’s mind are difficult to control</a:t>
            </a:r>
          </a:p>
          <a:p>
            <a:pPr marL="285750" indent="-228600">
              <a:lnSpc>
                <a:spcPct val="120000"/>
              </a:lnSpc>
              <a:spcAft>
                <a:spcPts val="600"/>
              </a:spcAft>
              <a:buClr>
                <a:schemeClr val="tx1"/>
              </a:buClr>
              <a:buSzPct val="75000"/>
              <a:buFont typeface="Arial" panose="020B0604020202020204" pitchFamily="34" charset="0"/>
              <a:buChar char="•"/>
            </a:pPr>
            <a:r>
              <a:rPr lang="en-US" sz="2800" dirty="0"/>
              <a:t>But HOW one relates to events </a:t>
            </a:r>
            <a:r>
              <a:rPr lang="en-US" sz="2800" u="sng" dirty="0"/>
              <a:t>can be chosen</a:t>
            </a:r>
          </a:p>
          <a:p>
            <a:pPr marL="285750" indent="-228600">
              <a:lnSpc>
                <a:spcPct val="120000"/>
              </a:lnSpc>
              <a:spcAft>
                <a:spcPts val="600"/>
              </a:spcAft>
              <a:buClr>
                <a:schemeClr val="tx1"/>
              </a:buClr>
              <a:buSzPct val="75000"/>
              <a:buFont typeface="Arial" panose="020B0604020202020204" pitchFamily="34" charset="0"/>
              <a:buChar char="•"/>
            </a:pPr>
            <a:r>
              <a:rPr lang="en-US" sz="2800" dirty="0"/>
              <a:t>The freedom to choose </a:t>
            </a:r>
            <a:r>
              <a:rPr lang="en-US" sz="2800" u="sng" dirty="0"/>
              <a:t>can be learned</a:t>
            </a:r>
          </a:p>
          <a:p>
            <a:pPr marL="57150">
              <a:lnSpc>
                <a:spcPct val="120000"/>
              </a:lnSpc>
              <a:spcAft>
                <a:spcPts val="600"/>
              </a:spcAft>
              <a:buClr>
                <a:schemeClr val="tx1"/>
              </a:buClr>
              <a:buSzPct val="75000"/>
            </a:pPr>
            <a:endParaRPr lang="en-US" sz="2800" dirty="0"/>
          </a:p>
          <a:p>
            <a:pPr marL="57150">
              <a:lnSpc>
                <a:spcPct val="120000"/>
              </a:lnSpc>
              <a:spcAft>
                <a:spcPts val="600"/>
              </a:spcAft>
              <a:buClr>
                <a:schemeClr val="tx1"/>
              </a:buClr>
              <a:buSzPct val="75000"/>
            </a:pPr>
            <a:r>
              <a:rPr lang="en-US" sz="2800" b="1" dirty="0"/>
              <a:t>The Mind </a:t>
            </a:r>
            <a:r>
              <a:rPr lang="en-US" sz="2800" b="1" u="sng" dirty="0"/>
              <a:t>Changes</a:t>
            </a:r>
          </a:p>
          <a:p>
            <a:pPr marL="342900" indent="-285750">
              <a:lnSpc>
                <a:spcPct val="120000"/>
              </a:lnSpc>
              <a:spcAft>
                <a:spcPts val="600"/>
              </a:spcAft>
              <a:buClr>
                <a:schemeClr val="tx1"/>
              </a:buClr>
              <a:buSzPct val="75000"/>
              <a:buFont typeface="Arial" panose="020B0604020202020204" pitchFamily="34" charset="0"/>
              <a:buChar char="•"/>
            </a:pPr>
            <a:r>
              <a:rPr lang="en-US" sz="2800" dirty="0"/>
              <a:t>Like everything in this world the mind is subject to change</a:t>
            </a:r>
          </a:p>
          <a:p>
            <a:pPr marL="342900" indent="-285750">
              <a:lnSpc>
                <a:spcPct val="120000"/>
              </a:lnSpc>
              <a:spcAft>
                <a:spcPts val="600"/>
              </a:spcAft>
              <a:buClr>
                <a:schemeClr val="tx1"/>
              </a:buClr>
              <a:buSzPct val="75000"/>
              <a:buFont typeface="Arial" panose="020B0604020202020204" pitchFamily="34" charset="0"/>
              <a:buChar char="•"/>
            </a:pPr>
            <a:r>
              <a:rPr lang="en-US" sz="2800" dirty="0"/>
              <a:t>Humans generally prefer pleasant states of mind and avoid unpleasant states of mind</a:t>
            </a:r>
          </a:p>
          <a:p>
            <a:pPr marL="342900" indent="-285750">
              <a:lnSpc>
                <a:spcPct val="120000"/>
              </a:lnSpc>
              <a:spcAft>
                <a:spcPts val="600"/>
              </a:spcAft>
              <a:buClr>
                <a:schemeClr val="tx1"/>
              </a:buClr>
              <a:buSzPct val="75000"/>
              <a:buFont typeface="Arial" panose="020B0604020202020204" pitchFamily="34" charset="0"/>
              <a:buChar char="•"/>
            </a:pPr>
            <a:endParaRPr lang="en-US" dirty="0"/>
          </a:p>
        </p:txBody>
      </p:sp>
    </p:spTree>
    <p:extLst>
      <p:ext uri="{BB962C8B-B14F-4D97-AF65-F5344CB8AC3E}">
        <p14:creationId xmlns:p14="http://schemas.microsoft.com/office/powerpoint/2010/main" val="16709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C0675B-C1DC-4B7E-944C-64227155E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3108" r="32001" b="2"/>
          <a:stretch/>
        </p:blipFill>
        <p:spPr>
          <a:xfrm>
            <a:off x="20" y="1"/>
            <a:ext cx="4076680" cy="4193426"/>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660591" y="3786475"/>
            <a:ext cx="4178109" cy="1614008"/>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Searching for happiness</a:t>
            </a:r>
          </a:p>
        </p:txBody>
      </p:sp>
      <p:sp>
        <p:nvSpPr>
          <p:cNvPr id="3" name="Textfeld 2">
            <a:extLst>
              <a:ext uri="{FF2B5EF4-FFF2-40B4-BE49-F238E27FC236}">
                <a16:creationId xmlns:a16="http://schemas.microsoft.com/office/drawing/2014/main" id="{92F893E4-6DC0-DD96-1199-6FAE1BF07A08}"/>
              </a:ext>
            </a:extLst>
          </p:cNvPr>
          <p:cNvSpPr txBox="1"/>
          <p:nvPr/>
        </p:nvSpPr>
        <p:spPr>
          <a:xfrm>
            <a:off x="5600699" y="914400"/>
            <a:ext cx="6483271" cy="5943600"/>
          </a:xfrm>
          <a:prstGeom prst="rect">
            <a:avLst/>
          </a:prstGeom>
        </p:spPr>
        <p:txBody>
          <a:bodyPr vert="horz" lIns="91440" tIns="45720" rIns="91440" bIns="45720" rtlCol="0">
            <a:normAutofit/>
          </a:bodyPr>
          <a:lstStyle/>
          <a:p>
            <a:pPr>
              <a:lnSpc>
                <a:spcPct val="120000"/>
              </a:lnSpc>
              <a:spcAft>
                <a:spcPts val="600"/>
              </a:spcAft>
              <a:buClr>
                <a:schemeClr val="tx1"/>
              </a:buClr>
              <a:buSzPct val="75000"/>
            </a:pPr>
            <a:r>
              <a:rPr lang="en-US" sz="2000" b="1" dirty="0"/>
              <a:t>Wherever Mind is involved</a:t>
            </a:r>
          </a:p>
          <a:p>
            <a:pPr marL="285750" indent="-228600">
              <a:lnSpc>
                <a:spcPct val="120000"/>
              </a:lnSpc>
              <a:spcAft>
                <a:spcPts val="600"/>
              </a:spcAft>
              <a:buClr>
                <a:schemeClr val="tx1"/>
              </a:buClr>
              <a:buSzPct val="75000"/>
              <a:buFont typeface="Arial" panose="020B0604020202020204" pitchFamily="34" charset="0"/>
              <a:buChar char="•"/>
            </a:pPr>
            <a:r>
              <a:rPr lang="en-US" sz="2000" b="1" dirty="0"/>
              <a:t>There is a </a:t>
            </a:r>
            <a:r>
              <a:rPr lang="en-US" sz="2000" b="1" u="sng" dirty="0"/>
              <a:t>wish to be happy</a:t>
            </a:r>
            <a:r>
              <a:rPr lang="en-US" sz="2000" b="1" dirty="0"/>
              <a:t> (or to experience wellbeing) </a:t>
            </a:r>
          </a:p>
          <a:p>
            <a:pPr marL="285750" indent="-228600">
              <a:lnSpc>
                <a:spcPct val="120000"/>
              </a:lnSpc>
              <a:spcAft>
                <a:spcPts val="600"/>
              </a:spcAft>
              <a:buClr>
                <a:schemeClr val="tx1"/>
              </a:buClr>
              <a:buSzPct val="75000"/>
              <a:buFont typeface="Arial" panose="020B0604020202020204" pitchFamily="34" charset="0"/>
              <a:buChar char="•"/>
            </a:pPr>
            <a:r>
              <a:rPr lang="en-US" sz="2000" b="1" dirty="0"/>
              <a:t>And a </a:t>
            </a:r>
            <a:r>
              <a:rPr lang="en-US" sz="2000" b="1" u="sng" dirty="0"/>
              <a:t>wish to not suffer</a:t>
            </a:r>
            <a:r>
              <a:rPr lang="en-US" sz="2000" b="1" dirty="0"/>
              <a:t> (i.e. freedom from suffering, not to experience discomfort, pain or trouble)</a:t>
            </a:r>
            <a:endParaRPr lang="en-US" sz="2000" dirty="0"/>
          </a:p>
          <a:p>
            <a:pPr marL="285750" indent="-228600">
              <a:lnSpc>
                <a:spcPct val="120000"/>
              </a:lnSpc>
              <a:spcAft>
                <a:spcPts val="600"/>
              </a:spcAft>
              <a:buClr>
                <a:schemeClr val="tx1"/>
              </a:buClr>
              <a:buSzPct val="75000"/>
              <a:buFont typeface="Arial" panose="020B0604020202020204" pitchFamily="34" charset="0"/>
              <a:buChar char="•"/>
            </a:pPr>
            <a:endParaRPr lang="en-US" sz="2000" b="1" dirty="0"/>
          </a:p>
          <a:p>
            <a:pPr marL="57150">
              <a:lnSpc>
                <a:spcPct val="120000"/>
              </a:lnSpc>
              <a:spcAft>
                <a:spcPts val="600"/>
              </a:spcAft>
              <a:buClr>
                <a:schemeClr val="tx1"/>
              </a:buClr>
              <a:buSzPct val="75000"/>
            </a:pPr>
            <a:r>
              <a:rPr lang="en-US" sz="2000" b="1" dirty="0"/>
              <a:t>This is a REALITY</a:t>
            </a:r>
          </a:p>
          <a:p>
            <a:pPr marL="57150">
              <a:lnSpc>
                <a:spcPct val="120000"/>
              </a:lnSpc>
              <a:spcAft>
                <a:spcPts val="600"/>
              </a:spcAft>
              <a:buClr>
                <a:schemeClr val="tx1"/>
              </a:buClr>
              <a:buSzPct val="75000"/>
            </a:pPr>
            <a:endParaRPr lang="en-US" sz="2000" b="1" dirty="0"/>
          </a:p>
          <a:p>
            <a:pPr marL="57150">
              <a:lnSpc>
                <a:spcPct val="120000"/>
              </a:lnSpc>
              <a:spcAft>
                <a:spcPts val="600"/>
              </a:spcAft>
              <a:buClr>
                <a:schemeClr val="tx1"/>
              </a:buClr>
              <a:buSzPct val="75000"/>
            </a:pPr>
            <a:r>
              <a:rPr lang="en-US" sz="2000" b="1" dirty="0"/>
              <a:t>Be AWARE of it</a:t>
            </a:r>
          </a:p>
          <a:p>
            <a:pPr marL="57150">
              <a:lnSpc>
                <a:spcPct val="120000"/>
              </a:lnSpc>
              <a:spcAft>
                <a:spcPts val="600"/>
              </a:spcAft>
              <a:buClr>
                <a:schemeClr val="tx1"/>
              </a:buClr>
              <a:buSzPct val="75000"/>
            </a:pPr>
            <a:endParaRPr lang="en-US" sz="2000" b="1" dirty="0"/>
          </a:p>
          <a:p>
            <a:pPr marL="57150">
              <a:lnSpc>
                <a:spcPct val="120000"/>
              </a:lnSpc>
              <a:spcAft>
                <a:spcPts val="600"/>
              </a:spcAft>
              <a:buClr>
                <a:schemeClr val="tx1"/>
              </a:buClr>
              <a:buSzPct val="75000"/>
            </a:pPr>
            <a:r>
              <a:rPr lang="en-US" sz="2000" b="1" dirty="0"/>
              <a:t>Find ACCEPTANCE of it</a:t>
            </a:r>
          </a:p>
          <a:p>
            <a:pPr marL="342900" indent="-228600">
              <a:lnSpc>
                <a:spcPct val="120000"/>
              </a:lnSpc>
              <a:spcAft>
                <a:spcPts val="600"/>
              </a:spcAft>
              <a:buClr>
                <a:schemeClr val="tx1"/>
              </a:buClr>
              <a:buSzPct val="75000"/>
              <a:buFont typeface="Arial" panose="020B0604020202020204" pitchFamily="34" charset="0"/>
              <a:buChar char="•"/>
            </a:pPr>
            <a:endParaRPr lang="en-US" sz="2000" dirty="0"/>
          </a:p>
        </p:txBody>
      </p:sp>
    </p:spTree>
    <p:extLst>
      <p:ext uri="{BB962C8B-B14F-4D97-AF65-F5344CB8AC3E}">
        <p14:creationId xmlns:p14="http://schemas.microsoft.com/office/powerpoint/2010/main" val="2630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de view of a buddha statue">
            <a:extLst>
              <a:ext uri="{FF2B5EF4-FFF2-40B4-BE49-F238E27FC236}">
                <a16:creationId xmlns:a16="http://schemas.microsoft.com/office/drawing/2014/main" id="{2B1139DD-EB03-6F0A-BAB1-07C0376C22C5}"/>
              </a:ext>
            </a:extLst>
          </p:cNvPr>
          <p:cNvPicPr>
            <a:picLocks noChangeAspect="1"/>
          </p:cNvPicPr>
          <p:nvPr/>
        </p:nvPicPr>
        <p:blipFill rotWithShape="1">
          <a:blip r:embed="rId3"/>
          <a:srcRect l="5887" r="34778" b="-1"/>
          <a:stretch/>
        </p:blipFill>
        <p:spPr>
          <a:xfrm>
            <a:off x="20" y="10"/>
            <a:ext cx="6095980" cy="6857990"/>
          </a:xfrm>
          <a:prstGeom prst="rect">
            <a:avLst/>
          </a:prstGeom>
        </p:spPr>
      </p:pic>
      <p:sp>
        <p:nvSpPr>
          <p:cNvPr id="2" name="Titel 1">
            <a:extLst>
              <a:ext uri="{FF2B5EF4-FFF2-40B4-BE49-F238E27FC236}">
                <a16:creationId xmlns:a16="http://schemas.microsoft.com/office/drawing/2014/main" id="{75491BE0-6ACE-F64F-1BAD-EFBC6D4F39FF}"/>
              </a:ext>
            </a:extLst>
          </p:cNvPr>
          <p:cNvSpPr>
            <a:spLocks noGrp="1"/>
          </p:cNvSpPr>
          <p:nvPr>
            <p:ph type="title"/>
          </p:nvPr>
        </p:nvSpPr>
        <p:spPr>
          <a:xfrm>
            <a:off x="458940" y="5184532"/>
            <a:ext cx="4238748" cy="2371660"/>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Searching for happiness</a:t>
            </a:r>
          </a:p>
        </p:txBody>
      </p:sp>
      <p:sp>
        <p:nvSpPr>
          <p:cNvPr id="3" name="Textfeld 2">
            <a:extLst>
              <a:ext uri="{FF2B5EF4-FFF2-40B4-BE49-F238E27FC236}">
                <a16:creationId xmlns:a16="http://schemas.microsoft.com/office/drawing/2014/main" id="{92F893E4-6DC0-DD96-1199-6FAE1BF07A08}"/>
              </a:ext>
            </a:extLst>
          </p:cNvPr>
          <p:cNvSpPr txBox="1"/>
          <p:nvPr/>
        </p:nvSpPr>
        <p:spPr>
          <a:xfrm>
            <a:off x="5999564" y="1"/>
            <a:ext cx="6095980" cy="6857999"/>
          </a:xfrm>
          <a:prstGeom prst="rect">
            <a:avLst/>
          </a:prstGeom>
        </p:spPr>
        <p:txBody>
          <a:bodyPr vert="horz" lIns="91440" tIns="45720" rIns="91440" bIns="45720" rtlCol="0">
            <a:noAutofit/>
          </a:bodyPr>
          <a:lstStyle/>
          <a:p>
            <a:pPr lvl="1">
              <a:lnSpc>
                <a:spcPct val="120000"/>
              </a:lnSpc>
              <a:spcAft>
                <a:spcPts val="600"/>
              </a:spcAft>
              <a:buClr>
                <a:schemeClr val="tx1"/>
              </a:buClr>
              <a:buSzPct val="75000"/>
            </a:pPr>
            <a:r>
              <a:rPr lang="en-US" sz="2400" b="1" dirty="0"/>
              <a:t>ACCEPTANCE:</a:t>
            </a:r>
          </a:p>
          <a:p>
            <a:pPr lvl="1">
              <a:lnSpc>
                <a:spcPct val="120000"/>
              </a:lnSpc>
              <a:spcAft>
                <a:spcPts val="600"/>
              </a:spcAft>
              <a:buClr>
                <a:schemeClr val="tx1"/>
              </a:buClr>
              <a:buSzPct val="75000"/>
            </a:pPr>
            <a:r>
              <a:rPr lang="en-US" sz="2000" b="1" dirty="0"/>
              <a:t>Accept your natural desire to be happy: Like a mother lovingly holds her child </a:t>
            </a:r>
            <a:r>
              <a:rPr lang="en-US" sz="2000" b="1" dirty="0">
                <a:sym typeface="Wingdings" panose="05000000000000000000" pitchFamily="2" charset="2"/>
              </a:rPr>
              <a:t> cherishing one’s own longing to be happy</a:t>
            </a:r>
            <a:r>
              <a:rPr lang="en-US" sz="2000" b="1" dirty="0"/>
              <a:t> </a:t>
            </a:r>
          </a:p>
          <a:p>
            <a:pPr lvl="1">
              <a:lnSpc>
                <a:spcPct val="120000"/>
              </a:lnSpc>
              <a:spcAft>
                <a:spcPts val="600"/>
              </a:spcAft>
              <a:buClr>
                <a:schemeClr val="tx1"/>
              </a:buClr>
              <a:buSzPct val="75000"/>
            </a:pPr>
            <a:endParaRPr lang="en-US" sz="2400" b="1" dirty="0"/>
          </a:p>
          <a:p>
            <a:pPr lvl="1">
              <a:lnSpc>
                <a:spcPct val="120000"/>
              </a:lnSpc>
              <a:spcAft>
                <a:spcPts val="600"/>
              </a:spcAft>
              <a:buClr>
                <a:schemeClr val="tx1"/>
              </a:buClr>
              <a:buSzPct val="75000"/>
            </a:pPr>
            <a:r>
              <a:rPr lang="en-US" sz="2400" b="1" dirty="0"/>
              <a:t>This forms the RELATIONSHIP </a:t>
            </a:r>
          </a:p>
          <a:p>
            <a:pPr lvl="1">
              <a:lnSpc>
                <a:spcPct val="120000"/>
              </a:lnSpc>
              <a:spcAft>
                <a:spcPts val="600"/>
              </a:spcAft>
              <a:buClr>
                <a:schemeClr val="tx1"/>
              </a:buClr>
              <a:buSzPct val="75000"/>
            </a:pPr>
            <a:r>
              <a:rPr lang="en-US" sz="2400" b="1" dirty="0"/>
              <a:t>	to oneself</a:t>
            </a:r>
          </a:p>
          <a:p>
            <a:pPr lvl="1">
              <a:lnSpc>
                <a:spcPct val="120000"/>
              </a:lnSpc>
              <a:spcAft>
                <a:spcPts val="600"/>
              </a:spcAft>
              <a:buClr>
                <a:schemeClr val="tx1"/>
              </a:buClr>
              <a:buSzPct val="75000"/>
            </a:pPr>
            <a:r>
              <a:rPr lang="en-US" sz="2400" b="1" dirty="0"/>
              <a:t>	to others</a:t>
            </a:r>
          </a:p>
          <a:p>
            <a:pPr lvl="1">
              <a:lnSpc>
                <a:spcPct val="120000"/>
              </a:lnSpc>
              <a:spcAft>
                <a:spcPts val="600"/>
              </a:spcAft>
              <a:buClr>
                <a:schemeClr val="tx1"/>
              </a:buClr>
              <a:buSzPct val="75000"/>
            </a:pPr>
            <a:endParaRPr lang="en-US" sz="2400" b="1" dirty="0"/>
          </a:p>
          <a:p>
            <a:pPr lvl="1">
              <a:lnSpc>
                <a:spcPct val="120000"/>
              </a:lnSpc>
              <a:spcAft>
                <a:spcPts val="600"/>
              </a:spcAft>
              <a:buClr>
                <a:schemeClr val="tx1"/>
              </a:buClr>
              <a:buSzPct val="75000"/>
            </a:pPr>
            <a:r>
              <a:rPr lang="en-US" sz="2400" b="1" dirty="0"/>
              <a:t>Thereby creates COMPASSION for</a:t>
            </a:r>
          </a:p>
          <a:p>
            <a:pPr lvl="1">
              <a:lnSpc>
                <a:spcPct val="120000"/>
              </a:lnSpc>
              <a:spcAft>
                <a:spcPts val="600"/>
              </a:spcAft>
              <a:buClr>
                <a:schemeClr val="tx1"/>
              </a:buClr>
              <a:buSzPct val="75000"/>
            </a:pPr>
            <a:r>
              <a:rPr lang="en-US" sz="2400" b="1" dirty="0"/>
              <a:t>	oneself</a:t>
            </a:r>
          </a:p>
          <a:p>
            <a:pPr lvl="1">
              <a:lnSpc>
                <a:spcPct val="120000"/>
              </a:lnSpc>
              <a:spcAft>
                <a:spcPts val="600"/>
              </a:spcAft>
              <a:buClr>
                <a:schemeClr val="tx1"/>
              </a:buClr>
              <a:buSzPct val="75000"/>
            </a:pPr>
            <a:r>
              <a:rPr lang="en-US" sz="2400" b="1" dirty="0"/>
              <a:t>	others</a:t>
            </a:r>
          </a:p>
          <a:p>
            <a:pPr lvl="1">
              <a:lnSpc>
                <a:spcPct val="120000"/>
              </a:lnSpc>
              <a:spcAft>
                <a:spcPts val="600"/>
              </a:spcAft>
              <a:buClr>
                <a:schemeClr val="tx1"/>
              </a:buClr>
              <a:buSzPct val="75000"/>
            </a:pPr>
            <a:r>
              <a:rPr lang="en-US" sz="2400" b="1" dirty="0">
                <a:sym typeface="Wingdings" panose="05000000000000000000" pitchFamily="2" charset="2"/>
              </a:rPr>
              <a:t> </a:t>
            </a:r>
            <a:r>
              <a:rPr lang="en-US" sz="2000" b="1" dirty="0"/>
              <a:t>To perceive suffering and the desire to find freedom from suffering</a:t>
            </a:r>
            <a:endParaRPr lang="en-US" sz="2000" dirty="0"/>
          </a:p>
        </p:txBody>
      </p:sp>
    </p:spTree>
    <p:extLst>
      <p:ext uri="{BB962C8B-B14F-4D97-AF65-F5344CB8AC3E}">
        <p14:creationId xmlns:p14="http://schemas.microsoft.com/office/powerpoint/2010/main" val="42256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5408</Words>
  <Application>Microsoft Macintosh PowerPoint</Application>
  <PresentationFormat>Breitbild</PresentationFormat>
  <Paragraphs>467</Paragraphs>
  <Slides>51</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Aptos</vt:lpstr>
      <vt:lpstr>Arial</vt:lpstr>
      <vt:lpstr>Calibri</vt:lpstr>
      <vt:lpstr>Grandview</vt:lpstr>
      <vt:lpstr>Grandview Display</vt:lpstr>
      <vt:lpstr>Times New Roman</vt:lpstr>
      <vt:lpstr>Wingdings</vt:lpstr>
      <vt:lpstr>CitationVTI</vt:lpstr>
      <vt:lpstr>How to strengthen the mind towards resilience with buddhist psychology</vt:lpstr>
      <vt:lpstr>Tenzin Peljor</vt:lpstr>
      <vt:lpstr>happiness oR suffering IS EXPERIENDED BY THE MIND.  Mind is formost.</vt:lpstr>
      <vt:lpstr>A good understanding of how the mind functions is crucial for finding ways to experience Happiness and to reduce the experience of suffering.</vt:lpstr>
      <vt:lpstr>Buddhist psychology</vt:lpstr>
      <vt:lpstr>Mind is formost</vt:lpstr>
      <vt:lpstr>Mind is formost</vt:lpstr>
      <vt:lpstr>Searching for happiness</vt:lpstr>
      <vt:lpstr>Searching for happiness</vt:lpstr>
      <vt:lpstr>Mental happiness</vt:lpstr>
      <vt:lpstr>Causes for happiness</vt:lpstr>
      <vt:lpstr>Mini-max-principle</vt:lpstr>
      <vt:lpstr>Mini-max-principle</vt:lpstr>
      <vt:lpstr>What are wholesome (destructive) and unwholesome (destructive) mental states? </vt:lpstr>
      <vt:lpstr>Buddha</vt:lpstr>
      <vt:lpstr>Three groups of qualities</vt:lpstr>
      <vt:lpstr>Three groups of qualities</vt:lpstr>
      <vt:lpstr>mindfulness</vt:lpstr>
      <vt:lpstr>mindfulness</vt:lpstr>
      <vt:lpstr>mindfulness</vt:lpstr>
      <vt:lpstr>mindfulness</vt:lpstr>
      <vt:lpstr>mindfulness</vt:lpstr>
      <vt:lpstr>The heart qualities</vt:lpstr>
      <vt:lpstr>The heart qualities</vt:lpstr>
      <vt:lpstr>Training the qualities</vt:lpstr>
      <vt:lpstr>Training the qualities</vt:lpstr>
      <vt:lpstr>Qualities and antagonists</vt:lpstr>
      <vt:lpstr>Qualities and antagonists</vt:lpstr>
      <vt:lpstr>Qualities and antagonists</vt:lpstr>
      <vt:lpstr>Qualities and antagonists</vt:lpstr>
      <vt:lpstr>Three groups of qualities aiming  </vt:lpstr>
      <vt:lpstr>Four heart qualities: brahmavihĀras (devine abodes) </vt:lpstr>
      <vt:lpstr>compassion (pali: karuna)  love (loving kindness, in the sense of wishing well being) (pali: metta)  rejoicing (sharing joy) (pali: mudita)   equanimity (pali: upekkha)  </vt:lpstr>
      <vt:lpstr>DirectLY opposing powers vs. “untrue qualities” (feel like proximity)</vt:lpstr>
      <vt:lpstr>training</vt:lpstr>
      <vt:lpstr>Two types of training</vt:lpstr>
      <vt:lpstr>motivation</vt:lpstr>
      <vt:lpstr>motivation</vt:lpstr>
      <vt:lpstr>Loving kindness</vt:lpstr>
      <vt:lpstr>Far enemy: hate</vt:lpstr>
      <vt:lpstr>Far enemy: hate</vt:lpstr>
      <vt:lpstr>Summary of way for cultivating qualities </vt:lpstr>
      <vt:lpstr>Four methods to deal with  “counter forces”</vt:lpstr>
      <vt:lpstr>Deal with quality hindrances / destabilizing emotional states</vt:lpstr>
      <vt:lpstr>R.A.I.N.  </vt:lpstr>
      <vt:lpstr>B.E.L.L.A.  </vt:lpstr>
      <vt:lpstr>Self-compassion  </vt:lpstr>
      <vt:lpstr>Five ways  </vt:lpstr>
      <vt:lpstr>CULTIVATING INNER STRENGHS in a children mindfulness prorgamm</vt:lpstr>
      <vt:lpstr>happiness</vt:lpstr>
      <vt:lpstr>THE 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strengthen the mind towards resilience with buddhist psychology</dc:title>
  <dc:creator>Nikki Haubi</dc:creator>
  <cp:lastModifiedBy>Tenzin Peljor</cp:lastModifiedBy>
  <cp:revision>23</cp:revision>
  <cp:lastPrinted>2024-05-21T17:35:17Z</cp:lastPrinted>
  <dcterms:created xsi:type="dcterms:W3CDTF">2024-05-01T10:49:48Z</dcterms:created>
  <dcterms:modified xsi:type="dcterms:W3CDTF">2024-05-31T20:24:17Z</dcterms:modified>
</cp:coreProperties>
</file>